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96" r:id="rId4"/>
  </p:sldMasterIdLst>
  <p:notesMasterIdLst>
    <p:notesMasterId r:id="rId14"/>
  </p:notesMasterIdLst>
  <p:sldIdLst>
    <p:sldId id="285" r:id="rId5"/>
    <p:sldId id="289" r:id="rId6"/>
    <p:sldId id="291" r:id="rId7"/>
    <p:sldId id="293" r:id="rId8"/>
    <p:sldId id="295" r:id="rId9"/>
    <p:sldId id="292" r:id="rId10"/>
    <p:sldId id="297" r:id="rId11"/>
    <p:sldId id="294" r:id="rId12"/>
    <p:sldId id="29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8" autoAdjust="0"/>
    <p:restoredTop sz="94660"/>
  </p:normalViewPr>
  <p:slideViewPr>
    <p:cSldViewPr snapToGrid="0">
      <p:cViewPr varScale="1">
        <p:scale>
          <a:sx n="61" d="100"/>
          <a:sy n="61" d="100"/>
        </p:scale>
        <p:origin x="29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thnar001\Git\eartharxiv_data\results_Subjects.txt"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thnar001\Git\eartharxiv_data\results_Subjects.txt"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Topical</a:t>
            </a:r>
            <a:r>
              <a:rPr lang="en-US" baseline="0"/>
              <a:t> Areas with at Least 50 Submissions</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47837987192181075"/>
          <c:y val="8.2340061637101225E-2"/>
          <c:w val="0.46878579491403671"/>
          <c:h val="0.86551247201130288"/>
        </c:manualLayout>
      </c:layout>
      <c:barChart>
        <c:barDir val="bar"/>
        <c:grouping val="clustered"/>
        <c:varyColors val="0"/>
        <c:ser>
          <c:idx val="0"/>
          <c:order val="0"/>
          <c:spPr>
            <a:solidFill>
              <a:schemeClr val="accent1"/>
            </a:solidFill>
            <a:ln>
              <a:noFill/>
            </a:ln>
            <a:effectLst/>
          </c:spPr>
          <c:invertIfNegative val="0"/>
          <c:cat>
            <c:strRef>
              <c:f>results_Subjects!$A$1:$A$29</c:f>
              <c:strCache>
                <c:ptCount val="29"/>
                <c:pt idx="0">
                  <c:v>Geophysics and Seismology</c:v>
                </c:pt>
                <c:pt idx="1">
                  <c:v>Geology</c:v>
                </c:pt>
                <c:pt idx="2">
                  <c:v>Environmental Sciences</c:v>
                </c:pt>
                <c:pt idx="3">
                  <c:v>Tectonics and Structure</c:v>
                </c:pt>
                <c:pt idx="4">
                  <c:v>Oceanography/Atmospheric Sciences/Meteorology</c:v>
                </c:pt>
                <c:pt idx="5">
                  <c:v>Engineering</c:v>
                </c:pt>
                <c:pt idx="6">
                  <c:v>Geomorphology</c:v>
                </c:pt>
                <c:pt idx="7">
                  <c:v>Hydrology</c:v>
                </c:pt>
                <c:pt idx="8">
                  <c:v>Sedimentology</c:v>
                </c:pt>
                <c:pt idx="9">
                  <c:v>Geochemistry</c:v>
                </c:pt>
                <c:pt idx="10">
                  <c:v>Civil and Environmental Engineering</c:v>
                </c:pt>
                <c:pt idx="11">
                  <c:v>Climate</c:v>
                </c:pt>
                <c:pt idx="12">
                  <c:v>Life Sciences</c:v>
                </c:pt>
                <c:pt idx="13">
                  <c:v>Other Earth Sciences</c:v>
                </c:pt>
                <c:pt idx="14">
                  <c:v>Volcanology</c:v>
                </c:pt>
                <c:pt idx="15">
                  <c:v>Stratigraphy</c:v>
                </c:pt>
                <c:pt idx="16">
                  <c:v>Social and Behavioral Sciences</c:v>
                </c:pt>
                <c:pt idx="17">
                  <c:v>Environmental Monitoring</c:v>
                </c:pt>
                <c:pt idx="18">
                  <c:v>Computer Sciences</c:v>
                </c:pt>
                <c:pt idx="19">
                  <c:v>Oceanography</c:v>
                </c:pt>
                <c:pt idx="20">
                  <c:v>Atmospheric Sciences</c:v>
                </c:pt>
                <c:pt idx="21">
                  <c:v>Biogeochemistry</c:v>
                </c:pt>
                <c:pt idx="22">
                  <c:v>Water Resource Management</c:v>
                </c:pt>
                <c:pt idx="23">
                  <c:v>Geography</c:v>
                </c:pt>
                <c:pt idx="24">
                  <c:v>Glaciology</c:v>
                </c:pt>
                <c:pt idx="25">
                  <c:v>Statistics and Probability</c:v>
                </c:pt>
                <c:pt idx="26">
                  <c:v>Environmental Engineering</c:v>
                </c:pt>
                <c:pt idx="27">
                  <c:v>Sustainability</c:v>
                </c:pt>
                <c:pt idx="28">
                  <c:v>Environmental Studies</c:v>
                </c:pt>
              </c:strCache>
            </c:strRef>
          </c:cat>
          <c:val>
            <c:numRef>
              <c:f>results_Subjects!$B$1:$B$29</c:f>
              <c:numCache>
                <c:formatCode>General</c:formatCode>
                <c:ptCount val="29"/>
                <c:pt idx="0">
                  <c:v>442</c:v>
                </c:pt>
                <c:pt idx="1">
                  <c:v>432</c:v>
                </c:pt>
                <c:pt idx="2">
                  <c:v>340</c:v>
                </c:pt>
                <c:pt idx="3">
                  <c:v>267</c:v>
                </c:pt>
                <c:pt idx="4">
                  <c:v>266</c:v>
                </c:pt>
                <c:pt idx="5">
                  <c:v>245</c:v>
                </c:pt>
                <c:pt idx="6">
                  <c:v>234</c:v>
                </c:pt>
                <c:pt idx="7">
                  <c:v>199</c:v>
                </c:pt>
                <c:pt idx="8">
                  <c:v>190</c:v>
                </c:pt>
                <c:pt idx="9">
                  <c:v>163</c:v>
                </c:pt>
                <c:pt idx="10">
                  <c:v>143</c:v>
                </c:pt>
                <c:pt idx="11">
                  <c:v>142</c:v>
                </c:pt>
                <c:pt idx="12">
                  <c:v>140</c:v>
                </c:pt>
                <c:pt idx="13">
                  <c:v>114</c:v>
                </c:pt>
                <c:pt idx="14">
                  <c:v>110</c:v>
                </c:pt>
                <c:pt idx="15">
                  <c:v>103</c:v>
                </c:pt>
                <c:pt idx="16">
                  <c:v>98</c:v>
                </c:pt>
                <c:pt idx="17">
                  <c:v>88</c:v>
                </c:pt>
                <c:pt idx="18">
                  <c:v>82</c:v>
                </c:pt>
                <c:pt idx="19">
                  <c:v>82</c:v>
                </c:pt>
                <c:pt idx="20">
                  <c:v>80</c:v>
                </c:pt>
                <c:pt idx="21">
                  <c:v>73</c:v>
                </c:pt>
                <c:pt idx="22">
                  <c:v>72</c:v>
                </c:pt>
                <c:pt idx="23">
                  <c:v>67</c:v>
                </c:pt>
                <c:pt idx="24">
                  <c:v>59</c:v>
                </c:pt>
                <c:pt idx="25">
                  <c:v>57</c:v>
                </c:pt>
                <c:pt idx="26">
                  <c:v>56</c:v>
                </c:pt>
                <c:pt idx="27">
                  <c:v>51</c:v>
                </c:pt>
                <c:pt idx="28">
                  <c:v>50</c:v>
                </c:pt>
              </c:numCache>
            </c:numRef>
          </c:val>
          <c:extLst>
            <c:ext xmlns:c16="http://schemas.microsoft.com/office/drawing/2014/chart" uri="{C3380CC4-5D6E-409C-BE32-E72D297353CC}">
              <c16:uniqueId val="{00000000-F0F4-472C-A49B-8ABA89EC6500}"/>
            </c:ext>
          </c:extLst>
        </c:ser>
        <c:dLbls>
          <c:showLegendKey val="0"/>
          <c:showVal val="0"/>
          <c:showCatName val="0"/>
          <c:showSerName val="0"/>
          <c:showPercent val="0"/>
          <c:showBubbleSize val="0"/>
        </c:dLbls>
        <c:gapWidth val="219"/>
        <c:axId val="531973856"/>
        <c:axId val="531974184"/>
      </c:barChart>
      <c:catAx>
        <c:axId val="5319738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531974184"/>
        <c:crosses val="autoZero"/>
        <c:auto val="1"/>
        <c:lblAlgn val="ctr"/>
        <c:lblOffset val="100"/>
        <c:noMultiLvlLbl val="0"/>
      </c:catAx>
      <c:valAx>
        <c:axId val="5319741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5319738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7837987192181075"/>
          <c:y val="8.2340061637101225E-2"/>
          <c:w val="0.46878579491403671"/>
          <c:h val="0.86551247201130288"/>
        </c:manualLayout>
      </c:layout>
      <c:barChart>
        <c:barDir val="bar"/>
        <c:grouping val="clustered"/>
        <c:varyColors val="0"/>
        <c:ser>
          <c:idx val="0"/>
          <c:order val="0"/>
          <c:spPr>
            <a:solidFill>
              <a:schemeClr val="accent1"/>
            </a:solidFill>
            <a:ln>
              <a:noFill/>
            </a:ln>
            <a:effectLst/>
          </c:spPr>
          <c:invertIfNegative val="0"/>
          <c:cat>
            <c:strRef>
              <c:f>results_Subjects!$A$1:$A$29</c:f>
              <c:strCache>
                <c:ptCount val="29"/>
                <c:pt idx="0">
                  <c:v>Geophysics and Seismology</c:v>
                </c:pt>
                <c:pt idx="1">
                  <c:v>Geology</c:v>
                </c:pt>
                <c:pt idx="2">
                  <c:v>Environmental Sciences</c:v>
                </c:pt>
                <c:pt idx="3">
                  <c:v>Tectonics and Structure</c:v>
                </c:pt>
                <c:pt idx="4">
                  <c:v>Oceanography/Atmospheric Sciences/Meteorology</c:v>
                </c:pt>
                <c:pt idx="5">
                  <c:v>Engineering</c:v>
                </c:pt>
                <c:pt idx="6">
                  <c:v>Geomorphology</c:v>
                </c:pt>
                <c:pt idx="7">
                  <c:v>Hydrology</c:v>
                </c:pt>
                <c:pt idx="8">
                  <c:v>Sedimentology</c:v>
                </c:pt>
                <c:pt idx="9">
                  <c:v>Geochemistry</c:v>
                </c:pt>
                <c:pt idx="10">
                  <c:v>Civil and Environmental Engineering</c:v>
                </c:pt>
                <c:pt idx="11">
                  <c:v>Climate</c:v>
                </c:pt>
                <c:pt idx="12">
                  <c:v>Life Sciences</c:v>
                </c:pt>
                <c:pt idx="13">
                  <c:v>Other Earth Sciences</c:v>
                </c:pt>
                <c:pt idx="14">
                  <c:v>Volcanology</c:v>
                </c:pt>
                <c:pt idx="15">
                  <c:v>Stratigraphy</c:v>
                </c:pt>
                <c:pt idx="16">
                  <c:v>Social and Behavioral Sciences</c:v>
                </c:pt>
                <c:pt idx="17">
                  <c:v>Environmental Monitoring</c:v>
                </c:pt>
                <c:pt idx="18">
                  <c:v>Computer Sciences</c:v>
                </c:pt>
                <c:pt idx="19">
                  <c:v>Oceanography</c:v>
                </c:pt>
                <c:pt idx="20">
                  <c:v>Atmospheric Sciences</c:v>
                </c:pt>
                <c:pt idx="21">
                  <c:v>Biogeochemistry</c:v>
                </c:pt>
                <c:pt idx="22">
                  <c:v>Water Resource Management</c:v>
                </c:pt>
                <c:pt idx="23">
                  <c:v>Geography</c:v>
                </c:pt>
                <c:pt idx="24">
                  <c:v>Glaciology</c:v>
                </c:pt>
                <c:pt idx="25">
                  <c:v>Statistics and Probability</c:v>
                </c:pt>
                <c:pt idx="26">
                  <c:v>Environmental Engineering</c:v>
                </c:pt>
                <c:pt idx="27">
                  <c:v>Sustainability</c:v>
                </c:pt>
                <c:pt idx="28">
                  <c:v>Environmental Studies</c:v>
                </c:pt>
              </c:strCache>
            </c:strRef>
          </c:cat>
          <c:val>
            <c:numRef>
              <c:f>results_Subjects!$B$1:$B$29</c:f>
              <c:numCache>
                <c:formatCode>General</c:formatCode>
                <c:ptCount val="29"/>
                <c:pt idx="0">
                  <c:v>442</c:v>
                </c:pt>
                <c:pt idx="1">
                  <c:v>432</c:v>
                </c:pt>
                <c:pt idx="2">
                  <c:v>340</c:v>
                </c:pt>
                <c:pt idx="3">
                  <c:v>267</c:v>
                </c:pt>
                <c:pt idx="4">
                  <c:v>266</c:v>
                </c:pt>
                <c:pt idx="5">
                  <c:v>245</c:v>
                </c:pt>
                <c:pt idx="6">
                  <c:v>234</c:v>
                </c:pt>
                <c:pt idx="7">
                  <c:v>199</c:v>
                </c:pt>
                <c:pt idx="8">
                  <c:v>190</c:v>
                </c:pt>
                <c:pt idx="9">
                  <c:v>163</c:v>
                </c:pt>
                <c:pt idx="10">
                  <c:v>143</c:v>
                </c:pt>
                <c:pt idx="11">
                  <c:v>142</c:v>
                </c:pt>
                <c:pt idx="12">
                  <c:v>140</c:v>
                </c:pt>
                <c:pt idx="13">
                  <c:v>114</c:v>
                </c:pt>
                <c:pt idx="14">
                  <c:v>110</c:v>
                </c:pt>
                <c:pt idx="15">
                  <c:v>103</c:v>
                </c:pt>
                <c:pt idx="16">
                  <c:v>98</c:v>
                </c:pt>
                <c:pt idx="17">
                  <c:v>88</c:v>
                </c:pt>
                <c:pt idx="18">
                  <c:v>82</c:v>
                </c:pt>
                <c:pt idx="19">
                  <c:v>82</c:v>
                </c:pt>
                <c:pt idx="20">
                  <c:v>80</c:v>
                </c:pt>
                <c:pt idx="21">
                  <c:v>73</c:v>
                </c:pt>
                <c:pt idx="22">
                  <c:v>72</c:v>
                </c:pt>
                <c:pt idx="23">
                  <c:v>67</c:v>
                </c:pt>
                <c:pt idx="24">
                  <c:v>59</c:v>
                </c:pt>
                <c:pt idx="25">
                  <c:v>57</c:v>
                </c:pt>
                <c:pt idx="26">
                  <c:v>56</c:v>
                </c:pt>
                <c:pt idx="27">
                  <c:v>51</c:v>
                </c:pt>
                <c:pt idx="28">
                  <c:v>50</c:v>
                </c:pt>
              </c:numCache>
            </c:numRef>
          </c:val>
          <c:extLst>
            <c:ext xmlns:c16="http://schemas.microsoft.com/office/drawing/2014/chart" uri="{C3380CC4-5D6E-409C-BE32-E72D297353CC}">
              <c16:uniqueId val="{00000000-EDC3-4801-B28F-CE3139558BE3}"/>
            </c:ext>
          </c:extLst>
        </c:ser>
        <c:dLbls>
          <c:showLegendKey val="0"/>
          <c:showVal val="0"/>
          <c:showCatName val="0"/>
          <c:showSerName val="0"/>
          <c:showPercent val="0"/>
          <c:showBubbleSize val="0"/>
        </c:dLbls>
        <c:gapWidth val="219"/>
        <c:axId val="531973856"/>
        <c:axId val="531974184"/>
      </c:barChart>
      <c:catAx>
        <c:axId val="5319738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531974184"/>
        <c:crosses val="autoZero"/>
        <c:auto val="1"/>
        <c:lblAlgn val="ctr"/>
        <c:lblOffset val="100"/>
        <c:noMultiLvlLbl val="0"/>
      </c:catAx>
      <c:valAx>
        <c:axId val="5319741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5319738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simple4" qsCatId="simple" csTypeId="urn:microsoft.com/office/officeart/2005/8/colors/colorful3" csCatId="colorful" phldr="1"/>
      <dgm:spPr/>
      <dgm:t>
        <a:bodyPr/>
        <a:lstStyle/>
        <a:p>
          <a:endParaRPr lang="en-US"/>
        </a:p>
      </dgm:t>
    </dgm:pt>
    <dgm:pt modelId="{611E47AF-C61B-4BA4-844A-26AB3FDEEF30}">
      <dgm:prSet/>
      <dgm:spPr/>
      <dgm:t>
        <a:bodyPr/>
        <a:lstStyle/>
        <a:p>
          <a:r>
            <a:rPr lang="en-US" dirty="0" smtClean="0"/>
            <a:t>2017</a:t>
          </a:r>
          <a:endParaRPr lang="en-US" dirty="0"/>
        </a:p>
      </dgm:t>
    </dgm:pt>
    <dgm:pt modelId="{687DC825-000F-4F8F-9621-019450C2E1B4}" type="parTrans" cxnId="{19564FD3-9555-4ACF-8413-DBE46FCAB590}">
      <dgm:prSet/>
      <dgm:spPr/>
      <dgm:t>
        <a:bodyPr/>
        <a:lstStyle/>
        <a:p>
          <a:endParaRPr lang="en-US"/>
        </a:p>
      </dgm:t>
    </dgm:pt>
    <dgm:pt modelId="{8C1C84A3-A40E-46BD-8673-066A3E806E00}" type="sibTrans" cxnId="{19564FD3-9555-4ACF-8413-DBE46FCAB590}">
      <dgm:prSet/>
      <dgm:spPr/>
      <dgm:t>
        <a:bodyPr/>
        <a:lstStyle/>
        <a:p>
          <a:endParaRPr lang="en-US"/>
        </a:p>
      </dgm:t>
    </dgm:pt>
    <dgm:pt modelId="{2A6E2CEF-D93C-42CC-B4B8-FE4756FFBED7}">
      <dgm:prSet/>
      <dgm:spPr/>
      <dgm:t>
        <a:bodyPr/>
        <a:lstStyle/>
        <a:p>
          <a:r>
            <a:rPr lang="en-US" dirty="0" err="1" smtClean="0"/>
            <a:t>EarthArXiv</a:t>
          </a:r>
          <a:r>
            <a:rPr lang="en-US" dirty="0" smtClean="0"/>
            <a:t> founded</a:t>
          </a:r>
          <a:endParaRPr lang="en-US" dirty="0"/>
        </a:p>
      </dgm:t>
    </dgm:pt>
    <dgm:pt modelId="{338D5843-E3B6-4AFD-B725-9B085D79E8DE}" type="parTrans" cxnId="{CA129D73-90A1-47FB-81DF-827877BD9920}">
      <dgm:prSet/>
      <dgm:spPr/>
      <dgm:t>
        <a:bodyPr/>
        <a:lstStyle/>
        <a:p>
          <a:endParaRPr lang="en-US"/>
        </a:p>
      </dgm:t>
    </dgm:pt>
    <dgm:pt modelId="{AFC491B1-DCB5-4849-B107-08875D2F8F18}" type="sibTrans" cxnId="{CA129D73-90A1-47FB-81DF-827877BD9920}">
      <dgm:prSet/>
      <dgm:spPr/>
      <dgm:t>
        <a:bodyPr/>
        <a:lstStyle/>
        <a:p>
          <a:endParaRPr lang="en-US"/>
        </a:p>
      </dgm:t>
    </dgm:pt>
    <dgm:pt modelId="{1B072A47-3177-445C-BE6A-9D5989EAEA22}">
      <dgm:prSet/>
      <dgm:spPr/>
      <dgm:t>
        <a:bodyPr/>
        <a:lstStyle/>
        <a:p>
          <a:r>
            <a:rPr lang="en-US" dirty="0" smtClean="0"/>
            <a:t>2020</a:t>
          </a:r>
          <a:endParaRPr lang="en-US" dirty="0"/>
        </a:p>
      </dgm:t>
    </dgm:pt>
    <dgm:pt modelId="{4AD654C6-117D-456C-8F73-9D88B6C3CA69}" type="parTrans" cxnId="{8CDF6C45-50E4-4FEE-A8BF-B92BCC6D7BD6}">
      <dgm:prSet/>
      <dgm:spPr/>
      <dgm:t>
        <a:bodyPr/>
        <a:lstStyle/>
        <a:p>
          <a:endParaRPr lang="en-US"/>
        </a:p>
      </dgm:t>
    </dgm:pt>
    <dgm:pt modelId="{611D60A5-FEDD-4E70-A0F7-554031383763}" type="sibTrans" cxnId="{8CDF6C45-50E4-4FEE-A8BF-B92BCC6D7BD6}">
      <dgm:prSet/>
      <dgm:spPr/>
      <dgm:t>
        <a:bodyPr/>
        <a:lstStyle/>
        <a:p>
          <a:endParaRPr lang="en-US"/>
        </a:p>
      </dgm:t>
    </dgm:pt>
    <dgm:pt modelId="{DF034DB3-CE68-4CB3-AA2C-C0D085B26BE8}">
      <dgm:prSet/>
      <dgm:spPr/>
      <dgm:t>
        <a:bodyPr/>
        <a:lstStyle/>
        <a:p>
          <a:r>
            <a:rPr lang="en-US" dirty="0" smtClean="0"/>
            <a:t>Moved to the California Digital Library (CDL)</a:t>
          </a:r>
          <a:endParaRPr lang="en-US" dirty="0"/>
        </a:p>
      </dgm:t>
    </dgm:pt>
    <dgm:pt modelId="{2B376A2A-F502-46C9-B3E2-6CC842FEAABE}" type="parTrans" cxnId="{3B749ADC-920E-42F6-AD7D-2CEE780B7BC7}">
      <dgm:prSet/>
      <dgm:spPr/>
      <dgm:t>
        <a:bodyPr/>
        <a:lstStyle/>
        <a:p>
          <a:endParaRPr lang="en-US"/>
        </a:p>
      </dgm:t>
    </dgm:pt>
    <dgm:pt modelId="{3792044F-E6FD-4B50-AAE6-E64A897BE8C0}" type="sibTrans" cxnId="{3B749ADC-920E-42F6-AD7D-2CEE780B7BC7}">
      <dgm:prSet/>
      <dgm:spPr/>
      <dgm:t>
        <a:bodyPr/>
        <a:lstStyle/>
        <a:p>
          <a:endParaRPr lang="en-US"/>
        </a:p>
      </dgm:t>
    </dgm:pt>
    <dgm:pt modelId="{BAB27934-7798-4C6B-9D13-96A3429369E9}" type="pres">
      <dgm:prSet presAssocID="{407ABB1E-CB69-44E5-8079-DB7F5955D926}" presName="Name0" presStyleCnt="0">
        <dgm:presLayoutVars>
          <dgm:chMax/>
          <dgm:chPref/>
          <dgm:animLvl val="lvl"/>
        </dgm:presLayoutVars>
      </dgm:prSet>
      <dgm:spPr/>
      <dgm:t>
        <a:bodyPr/>
        <a:lstStyle/>
        <a:p>
          <a:endParaRPr lang="en-US"/>
        </a:p>
      </dgm:t>
    </dgm:pt>
    <dgm:pt modelId="{308BEDEA-A430-43E1-8FA6-66DA0B1DE772}" type="pres">
      <dgm:prSet presAssocID="{611E47AF-C61B-4BA4-844A-26AB3FDEEF30}" presName="composite" presStyleCnt="0"/>
      <dgm:spPr/>
    </dgm:pt>
    <dgm:pt modelId="{1A3DA59F-1407-436E-BF84-9A41920C8DB6}" type="pres">
      <dgm:prSet presAssocID="{611E47AF-C61B-4BA4-844A-26AB3FDEEF30}" presName="parent" presStyleLbl="alignNode1" presStyleIdx="0" presStyleCnt="2">
        <dgm:presLayoutVars>
          <dgm:chMax val="1"/>
          <dgm:chPref val="1"/>
          <dgm:bulletEnabled val="1"/>
        </dgm:presLayoutVars>
      </dgm:prSet>
      <dgm:spPr/>
      <dgm:t>
        <a:bodyPr/>
        <a:lstStyle/>
        <a:p>
          <a:endParaRPr lang="en-US"/>
        </a:p>
      </dgm:t>
    </dgm:pt>
    <dgm:pt modelId="{78AEB777-A3A8-4322-B185-42E7B7880CA8}" type="pres">
      <dgm:prSet presAssocID="{611E47AF-C61B-4BA4-844A-26AB3FDEEF30}" presName="Childtext" presStyleLbl="revTx" presStyleIdx="0" presStyleCnt="2">
        <dgm:presLayoutVars>
          <dgm:bulletEnabled val="1"/>
        </dgm:presLayoutVars>
      </dgm:prSet>
      <dgm:spPr/>
      <dgm:t>
        <a:bodyPr/>
        <a:lstStyle/>
        <a:p>
          <a:endParaRPr lang="en-US"/>
        </a:p>
      </dgm:t>
    </dgm:pt>
    <dgm:pt modelId="{1575DB7C-2BAD-4455-9AFF-573D61E9CB16}" type="pres">
      <dgm:prSet presAssocID="{611E47AF-C61B-4BA4-844A-26AB3FDEEF30}" presName="ConnectLine" presStyleLbl="sibTrans1D1" presStyleIdx="0" presStyleCnt="2"/>
      <dgm:spPr/>
    </dgm:pt>
    <dgm:pt modelId="{0D84784B-BF04-4B3B-AD8E-4A8C431DD344}" type="pres">
      <dgm:prSet presAssocID="{611E47AF-C61B-4BA4-844A-26AB3FDEEF30}" presName="ConnectLineEnd" presStyleLbl="lnNode1" presStyleIdx="0" presStyleCnt="2"/>
      <dgm:spPr/>
    </dgm:pt>
    <dgm:pt modelId="{4F1D5DA3-806B-4848-9F2C-4789CAE280F3}" type="pres">
      <dgm:prSet presAssocID="{611E47AF-C61B-4BA4-844A-26AB3FDEEF30}" presName="EmptyPane" presStyleCnt="0"/>
      <dgm:spPr/>
    </dgm:pt>
    <dgm:pt modelId="{06465E2B-F230-4D54-AA82-B61895EFE730}" type="pres">
      <dgm:prSet presAssocID="{8C1C84A3-A40E-46BD-8673-066A3E806E00}" presName="spaceBetweenRectangles" presStyleCnt="0"/>
      <dgm:spPr/>
    </dgm:pt>
    <dgm:pt modelId="{B2B9DCC4-DE7C-488D-AD4E-3A20C1B87860}" type="pres">
      <dgm:prSet presAssocID="{1B072A47-3177-445C-BE6A-9D5989EAEA22}" presName="composite" presStyleCnt="0"/>
      <dgm:spPr/>
    </dgm:pt>
    <dgm:pt modelId="{E69F851C-4831-4B4A-8663-898E93B9B907}" type="pres">
      <dgm:prSet presAssocID="{1B072A47-3177-445C-BE6A-9D5989EAEA22}" presName="parent" presStyleLbl="alignNode1" presStyleIdx="1" presStyleCnt="2">
        <dgm:presLayoutVars>
          <dgm:chMax val="1"/>
          <dgm:chPref val="1"/>
          <dgm:bulletEnabled val="1"/>
        </dgm:presLayoutVars>
      </dgm:prSet>
      <dgm:spPr/>
      <dgm:t>
        <a:bodyPr/>
        <a:lstStyle/>
        <a:p>
          <a:endParaRPr lang="en-US"/>
        </a:p>
      </dgm:t>
    </dgm:pt>
    <dgm:pt modelId="{6FEE8E5A-1299-408F-8506-9282D89A1C05}" type="pres">
      <dgm:prSet presAssocID="{1B072A47-3177-445C-BE6A-9D5989EAEA22}" presName="Childtext" presStyleLbl="revTx" presStyleIdx="1" presStyleCnt="2">
        <dgm:presLayoutVars>
          <dgm:bulletEnabled val="1"/>
        </dgm:presLayoutVars>
      </dgm:prSet>
      <dgm:spPr/>
      <dgm:t>
        <a:bodyPr/>
        <a:lstStyle/>
        <a:p>
          <a:endParaRPr lang="en-US"/>
        </a:p>
      </dgm:t>
    </dgm:pt>
    <dgm:pt modelId="{F9C7AE34-EA3F-4DCB-80D8-044FC256146E}" type="pres">
      <dgm:prSet presAssocID="{1B072A47-3177-445C-BE6A-9D5989EAEA22}" presName="ConnectLine" presStyleLbl="sibTrans1D1" presStyleIdx="1" presStyleCnt="2"/>
      <dgm:spPr/>
    </dgm:pt>
    <dgm:pt modelId="{0BFDD31B-44D7-4EB3-AA5E-2205173D6347}" type="pres">
      <dgm:prSet presAssocID="{1B072A47-3177-445C-BE6A-9D5989EAEA22}" presName="ConnectLineEnd" presStyleLbl="lnNode1" presStyleIdx="1" presStyleCnt="2"/>
      <dgm:spPr/>
    </dgm:pt>
    <dgm:pt modelId="{E99AD072-63F1-4679-8450-2F73DD649EB4}" type="pres">
      <dgm:prSet presAssocID="{1B072A47-3177-445C-BE6A-9D5989EAEA22}" presName="EmptyPane" presStyleCnt="0"/>
      <dgm:spPr/>
    </dgm:pt>
  </dgm:ptLst>
  <dgm:cxnLst>
    <dgm:cxn modelId="{19564FD3-9555-4ACF-8413-DBE46FCAB590}" srcId="{407ABB1E-CB69-44E5-8079-DB7F5955D926}" destId="{611E47AF-C61B-4BA4-844A-26AB3FDEEF30}" srcOrd="0" destOrd="0" parTransId="{687DC825-000F-4F8F-9621-019450C2E1B4}" sibTransId="{8C1C84A3-A40E-46BD-8673-066A3E806E00}"/>
    <dgm:cxn modelId="{66323DB4-06CA-4BB6-B6BF-C411AC0AD76D}" type="presOf" srcId="{DF034DB3-CE68-4CB3-AA2C-C0D085B26BE8}" destId="{6FEE8E5A-1299-408F-8506-9282D89A1C05}" srcOrd="0" destOrd="0" presId="urn:microsoft.com/office/officeart/2016/7/layout/RoundedRectangleTimeline"/>
    <dgm:cxn modelId="{0387E628-C56C-4B64-B3C2-204ABA64302C}" type="presOf" srcId="{611E47AF-C61B-4BA4-844A-26AB3FDEEF30}" destId="{1A3DA59F-1407-436E-BF84-9A41920C8DB6}" srcOrd="0" destOrd="0" presId="urn:microsoft.com/office/officeart/2016/7/layout/RoundedRectangleTimeline"/>
    <dgm:cxn modelId="{FD544066-6433-4B75-88D6-20593D4B5641}" type="presOf" srcId="{2A6E2CEF-D93C-42CC-B4B8-FE4756FFBED7}" destId="{78AEB777-A3A8-4322-B185-42E7B7880CA8}" srcOrd="0" destOrd="0" presId="urn:microsoft.com/office/officeart/2016/7/layout/RoundedRectangleTimeline"/>
    <dgm:cxn modelId="{8CDF6C45-50E4-4FEE-A8BF-B92BCC6D7BD6}" srcId="{407ABB1E-CB69-44E5-8079-DB7F5955D926}" destId="{1B072A47-3177-445C-BE6A-9D5989EAEA22}" srcOrd="1" destOrd="0" parTransId="{4AD654C6-117D-456C-8F73-9D88B6C3CA69}" sibTransId="{611D60A5-FEDD-4E70-A0F7-554031383763}"/>
    <dgm:cxn modelId="{3B749ADC-920E-42F6-AD7D-2CEE780B7BC7}" srcId="{1B072A47-3177-445C-BE6A-9D5989EAEA22}" destId="{DF034DB3-CE68-4CB3-AA2C-C0D085B26BE8}" srcOrd="0" destOrd="0" parTransId="{2B376A2A-F502-46C9-B3E2-6CC842FEAABE}" sibTransId="{3792044F-E6FD-4B50-AAE6-E64A897BE8C0}"/>
    <dgm:cxn modelId="{675A278C-091C-4BF9-B2FA-6F91E7552D54}" type="presOf" srcId="{407ABB1E-CB69-44E5-8079-DB7F5955D926}" destId="{BAB27934-7798-4C6B-9D13-96A3429369E9}" srcOrd="0" destOrd="0" presId="urn:microsoft.com/office/officeart/2016/7/layout/RoundedRectangleTimeline"/>
    <dgm:cxn modelId="{CA129D73-90A1-47FB-81DF-827877BD9920}" srcId="{611E47AF-C61B-4BA4-844A-26AB3FDEEF30}" destId="{2A6E2CEF-D93C-42CC-B4B8-FE4756FFBED7}" srcOrd="0" destOrd="0" parTransId="{338D5843-E3B6-4AFD-B725-9B085D79E8DE}" sibTransId="{AFC491B1-DCB5-4849-B107-08875D2F8F18}"/>
    <dgm:cxn modelId="{4111CD31-C331-4A81-A3CA-735B7F3A64E2}" type="presOf" srcId="{1B072A47-3177-445C-BE6A-9D5989EAEA22}" destId="{E69F851C-4831-4B4A-8663-898E93B9B907}" srcOrd="0" destOrd="0" presId="urn:microsoft.com/office/officeart/2016/7/layout/RoundedRectangleTimeline"/>
    <dgm:cxn modelId="{163642E2-92B9-42E1-B2DF-7D5C48AFC772}" type="presParOf" srcId="{BAB27934-7798-4C6B-9D13-96A3429369E9}" destId="{308BEDEA-A430-43E1-8FA6-66DA0B1DE772}" srcOrd="0" destOrd="0" presId="urn:microsoft.com/office/officeart/2016/7/layout/RoundedRectangleTimeline"/>
    <dgm:cxn modelId="{D835FAC1-DA59-4DD5-9C6E-BE67B7F4B1A9}" type="presParOf" srcId="{308BEDEA-A430-43E1-8FA6-66DA0B1DE772}" destId="{1A3DA59F-1407-436E-BF84-9A41920C8DB6}" srcOrd="0" destOrd="0" presId="urn:microsoft.com/office/officeart/2016/7/layout/RoundedRectangleTimeline"/>
    <dgm:cxn modelId="{287E044C-2EAF-468B-BA48-91D15F855D06}" type="presParOf" srcId="{308BEDEA-A430-43E1-8FA6-66DA0B1DE772}" destId="{78AEB777-A3A8-4322-B185-42E7B7880CA8}" srcOrd="1" destOrd="0" presId="urn:microsoft.com/office/officeart/2016/7/layout/RoundedRectangleTimeline"/>
    <dgm:cxn modelId="{ED84DCCD-A491-430B-8638-DEF7F4D32A9D}" type="presParOf" srcId="{308BEDEA-A430-43E1-8FA6-66DA0B1DE772}" destId="{1575DB7C-2BAD-4455-9AFF-573D61E9CB16}" srcOrd="2" destOrd="0" presId="urn:microsoft.com/office/officeart/2016/7/layout/RoundedRectangleTimeline"/>
    <dgm:cxn modelId="{8509BF3C-57A0-4275-944D-C2BA6210A2C1}" type="presParOf" srcId="{308BEDEA-A430-43E1-8FA6-66DA0B1DE772}" destId="{0D84784B-BF04-4B3B-AD8E-4A8C431DD344}" srcOrd="3" destOrd="0" presId="urn:microsoft.com/office/officeart/2016/7/layout/RoundedRectangleTimeline"/>
    <dgm:cxn modelId="{860A5E13-BCC8-4436-861C-8FFAF72422C8}" type="presParOf" srcId="{308BEDEA-A430-43E1-8FA6-66DA0B1DE772}" destId="{4F1D5DA3-806B-4848-9F2C-4789CAE280F3}" srcOrd="4" destOrd="0" presId="urn:microsoft.com/office/officeart/2016/7/layout/RoundedRectangleTimeline"/>
    <dgm:cxn modelId="{5BC37897-F3A1-4B7C-8D2C-D3ACB2E58B7B}" type="presParOf" srcId="{BAB27934-7798-4C6B-9D13-96A3429369E9}" destId="{06465E2B-F230-4D54-AA82-B61895EFE730}" srcOrd="1" destOrd="0" presId="urn:microsoft.com/office/officeart/2016/7/layout/RoundedRectangleTimeline"/>
    <dgm:cxn modelId="{9146FB3F-DD97-49F1-B558-5848BA045311}" type="presParOf" srcId="{BAB27934-7798-4C6B-9D13-96A3429369E9}" destId="{B2B9DCC4-DE7C-488D-AD4E-3A20C1B87860}" srcOrd="2" destOrd="0" presId="urn:microsoft.com/office/officeart/2016/7/layout/RoundedRectangleTimeline"/>
    <dgm:cxn modelId="{36FFD9EE-B4AE-433D-BA46-455CE4503456}" type="presParOf" srcId="{B2B9DCC4-DE7C-488D-AD4E-3A20C1B87860}" destId="{E69F851C-4831-4B4A-8663-898E93B9B907}" srcOrd="0" destOrd="0" presId="urn:microsoft.com/office/officeart/2016/7/layout/RoundedRectangleTimeline"/>
    <dgm:cxn modelId="{6B40F6DE-6644-444A-B5B4-C0ABD4E5BD63}" type="presParOf" srcId="{B2B9DCC4-DE7C-488D-AD4E-3A20C1B87860}" destId="{6FEE8E5A-1299-408F-8506-9282D89A1C05}" srcOrd="1" destOrd="0" presId="urn:microsoft.com/office/officeart/2016/7/layout/RoundedRectangleTimeline"/>
    <dgm:cxn modelId="{5EFAD8AE-2F73-4134-A6A1-D0316E86BC7A}" type="presParOf" srcId="{B2B9DCC4-DE7C-488D-AD4E-3A20C1B87860}" destId="{F9C7AE34-EA3F-4DCB-80D8-044FC256146E}" srcOrd="2" destOrd="0" presId="urn:microsoft.com/office/officeart/2016/7/layout/RoundedRectangleTimeline"/>
    <dgm:cxn modelId="{5EBB567F-4F79-4457-AB09-24855DCCB26D}" type="presParOf" srcId="{B2B9DCC4-DE7C-488D-AD4E-3A20C1B87860}" destId="{0BFDD31B-44D7-4EB3-AA5E-2205173D6347}" srcOrd="3" destOrd="0" presId="urn:microsoft.com/office/officeart/2016/7/layout/RoundedRectangleTimeline"/>
    <dgm:cxn modelId="{B4FE064C-58B9-4374-B611-31175AE0FF19}" type="presParOf" srcId="{B2B9DCC4-DE7C-488D-AD4E-3A20C1B87860}" destId="{E99AD072-63F1-4679-8450-2F73DD649EB4}"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simple4" qsCatId="simple" csTypeId="urn:microsoft.com/office/officeart/2005/8/colors/colorful3" csCatId="colorful" phldr="1"/>
      <dgm:spPr/>
      <dgm:t>
        <a:bodyPr/>
        <a:lstStyle/>
        <a:p>
          <a:endParaRPr lang="en-US"/>
        </a:p>
      </dgm:t>
    </dgm:pt>
    <dgm:pt modelId="{611E47AF-C61B-4BA4-844A-26AB3FDEEF30}">
      <dgm:prSet custT="1">
        <dgm:style>
          <a:lnRef idx="2">
            <a:schemeClr val="accent3">
              <a:shade val="50000"/>
            </a:schemeClr>
          </a:lnRef>
          <a:fillRef idx="1">
            <a:schemeClr val="accent3"/>
          </a:fillRef>
          <a:effectRef idx="0">
            <a:schemeClr val="accent3"/>
          </a:effectRef>
          <a:fontRef idx="minor">
            <a:schemeClr val="lt1"/>
          </a:fontRef>
        </dgm:style>
      </dgm:prSet>
      <dgm:spPr/>
      <dgm:t>
        <a:bodyPr/>
        <a:lstStyle/>
        <a:p>
          <a:r>
            <a:rPr lang="en-US" sz="1600" dirty="0" smtClean="0"/>
            <a:t>2018</a:t>
          </a:r>
          <a:endParaRPr lang="en-US" sz="1600" dirty="0"/>
        </a:p>
      </dgm:t>
    </dgm:pt>
    <dgm:pt modelId="{687DC825-000F-4F8F-9621-019450C2E1B4}" type="parTrans" cxnId="{19564FD3-9555-4ACF-8413-DBE46FCAB590}">
      <dgm:prSet/>
      <dgm:spPr/>
      <dgm:t>
        <a:bodyPr/>
        <a:lstStyle/>
        <a:p>
          <a:endParaRPr lang="en-US"/>
        </a:p>
      </dgm:t>
    </dgm:pt>
    <dgm:pt modelId="{8C1C84A3-A40E-46BD-8673-066A3E806E00}" type="sibTrans" cxnId="{19564FD3-9555-4ACF-8413-DBE46FCAB590}">
      <dgm:prSet/>
      <dgm:spPr/>
      <dgm:t>
        <a:bodyPr/>
        <a:lstStyle/>
        <a:p>
          <a:endParaRPr lang="en-US"/>
        </a:p>
      </dgm:t>
    </dgm:pt>
    <dgm:pt modelId="{2A6E2CEF-D93C-42CC-B4B8-FE4756FFBED7}">
      <dgm:prSet custT="1"/>
      <dgm:spPr/>
      <dgm:t>
        <a:bodyPr/>
        <a:lstStyle/>
        <a:p>
          <a:r>
            <a:rPr lang="en-US" sz="1800" dirty="0" smtClean="0"/>
            <a:t>391</a:t>
          </a:r>
          <a:endParaRPr lang="en-US" sz="1800" dirty="0"/>
        </a:p>
      </dgm:t>
    </dgm:pt>
    <dgm:pt modelId="{338D5843-E3B6-4AFD-B725-9B085D79E8DE}" type="parTrans" cxnId="{CA129D73-90A1-47FB-81DF-827877BD9920}">
      <dgm:prSet/>
      <dgm:spPr/>
      <dgm:t>
        <a:bodyPr/>
        <a:lstStyle/>
        <a:p>
          <a:endParaRPr lang="en-US"/>
        </a:p>
      </dgm:t>
    </dgm:pt>
    <dgm:pt modelId="{AFC491B1-DCB5-4849-B107-08875D2F8F18}" type="sibTrans" cxnId="{CA129D73-90A1-47FB-81DF-827877BD9920}">
      <dgm:prSet/>
      <dgm:spPr/>
      <dgm:t>
        <a:bodyPr/>
        <a:lstStyle/>
        <a:p>
          <a:endParaRPr lang="en-US"/>
        </a:p>
      </dgm:t>
    </dgm:pt>
    <dgm:pt modelId="{1B072A47-3177-445C-BE6A-9D5989EAEA22}">
      <dgm:prSet custT="1">
        <dgm:style>
          <a:lnRef idx="2">
            <a:schemeClr val="accent4">
              <a:shade val="50000"/>
            </a:schemeClr>
          </a:lnRef>
          <a:fillRef idx="1">
            <a:schemeClr val="accent4"/>
          </a:fillRef>
          <a:effectRef idx="0">
            <a:schemeClr val="accent4"/>
          </a:effectRef>
          <a:fontRef idx="minor">
            <a:schemeClr val="lt1"/>
          </a:fontRef>
        </dgm:style>
      </dgm:prSet>
      <dgm:spPr/>
      <dgm:t>
        <a:bodyPr/>
        <a:lstStyle/>
        <a:p>
          <a:r>
            <a:rPr lang="en-US" sz="1600" dirty="0" smtClean="0"/>
            <a:t>2020</a:t>
          </a:r>
          <a:endParaRPr lang="en-US" sz="1600" dirty="0"/>
        </a:p>
      </dgm:t>
    </dgm:pt>
    <dgm:pt modelId="{4AD654C6-117D-456C-8F73-9D88B6C3CA69}" type="parTrans" cxnId="{8CDF6C45-50E4-4FEE-A8BF-B92BCC6D7BD6}">
      <dgm:prSet/>
      <dgm:spPr/>
      <dgm:t>
        <a:bodyPr/>
        <a:lstStyle/>
        <a:p>
          <a:endParaRPr lang="en-US"/>
        </a:p>
      </dgm:t>
    </dgm:pt>
    <dgm:pt modelId="{611D60A5-FEDD-4E70-A0F7-554031383763}" type="sibTrans" cxnId="{8CDF6C45-50E4-4FEE-A8BF-B92BCC6D7BD6}">
      <dgm:prSet/>
      <dgm:spPr/>
      <dgm:t>
        <a:bodyPr/>
        <a:lstStyle/>
        <a:p>
          <a:endParaRPr lang="en-US"/>
        </a:p>
      </dgm:t>
    </dgm:pt>
    <dgm:pt modelId="{DF034DB3-CE68-4CB3-AA2C-C0D085B26BE8}">
      <dgm:prSet custT="1"/>
      <dgm:spPr/>
      <dgm:t>
        <a:bodyPr/>
        <a:lstStyle/>
        <a:p>
          <a:r>
            <a:rPr lang="en-US" sz="1800" dirty="0" smtClean="0"/>
            <a:t>684</a:t>
          </a:r>
          <a:endParaRPr lang="en-US" sz="1800" dirty="0"/>
        </a:p>
      </dgm:t>
    </dgm:pt>
    <dgm:pt modelId="{2B376A2A-F502-46C9-B3E2-6CC842FEAABE}" type="parTrans" cxnId="{3B749ADC-920E-42F6-AD7D-2CEE780B7BC7}">
      <dgm:prSet/>
      <dgm:spPr/>
      <dgm:t>
        <a:bodyPr/>
        <a:lstStyle/>
        <a:p>
          <a:endParaRPr lang="en-US"/>
        </a:p>
      </dgm:t>
    </dgm:pt>
    <dgm:pt modelId="{3792044F-E6FD-4B50-AAE6-E64A897BE8C0}" type="sibTrans" cxnId="{3B749ADC-920E-42F6-AD7D-2CEE780B7BC7}">
      <dgm:prSet/>
      <dgm:spPr/>
      <dgm:t>
        <a:bodyPr/>
        <a:lstStyle/>
        <a:p>
          <a:endParaRPr lang="en-US"/>
        </a:p>
      </dgm:t>
    </dgm:pt>
    <dgm:pt modelId="{7AB9E494-A9A7-4268-8C62-A54517ECD7C2}">
      <dgm:prSet custT="1">
        <dgm:style>
          <a:lnRef idx="2">
            <a:schemeClr val="accent3">
              <a:shade val="50000"/>
            </a:schemeClr>
          </a:lnRef>
          <a:fillRef idx="1">
            <a:schemeClr val="accent3"/>
          </a:fillRef>
          <a:effectRef idx="0">
            <a:schemeClr val="accent3"/>
          </a:effectRef>
          <a:fontRef idx="minor">
            <a:schemeClr val="lt1"/>
          </a:fontRef>
        </dgm:style>
      </dgm:prSet>
      <dgm:spPr/>
      <dgm:t>
        <a:bodyPr/>
        <a:lstStyle/>
        <a:p>
          <a:r>
            <a:rPr lang="en-US" sz="1600" dirty="0" smtClean="0"/>
            <a:t>2019</a:t>
          </a:r>
          <a:endParaRPr lang="en-US" sz="1600" dirty="0"/>
        </a:p>
      </dgm:t>
    </dgm:pt>
    <dgm:pt modelId="{112760DE-95E9-4D57-AFDB-82BD24039BC1}" type="parTrans" cxnId="{1538F508-3870-419B-A3FD-6FB3019C5C04}">
      <dgm:prSet/>
      <dgm:spPr/>
      <dgm:t>
        <a:bodyPr/>
        <a:lstStyle/>
        <a:p>
          <a:endParaRPr lang="en-US"/>
        </a:p>
      </dgm:t>
    </dgm:pt>
    <dgm:pt modelId="{8D3F5A68-0523-4E02-8CA7-022331D2ADA2}" type="sibTrans" cxnId="{1538F508-3870-419B-A3FD-6FB3019C5C04}">
      <dgm:prSet/>
      <dgm:spPr/>
      <dgm:t>
        <a:bodyPr/>
        <a:lstStyle/>
        <a:p>
          <a:endParaRPr lang="en-US"/>
        </a:p>
      </dgm:t>
    </dgm:pt>
    <dgm:pt modelId="{D5080B35-C671-4B63-B3E0-A00312575107}">
      <dgm:prSet custT="1"/>
      <dgm:spPr/>
      <dgm:t>
        <a:bodyPr/>
        <a:lstStyle/>
        <a:p>
          <a:r>
            <a:rPr lang="en-US" sz="1800" dirty="0" smtClean="0"/>
            <a:t>608</a:t>
          </a:r>
          <a:endParaRPr lang="en-US" sz="1800" dirty="0"/>
        </a:p>
      </dgm:t>
    </dgm:pt>
    <dgm:pt modelId="{2EA4CA8D-1859-4C8D-A373-1B2E4220264E}" type="parTrans" cxnId="{D3F81B1A-BCA1-47BB-A829-34ACD2F7EE25}">
      <dgm:prSet/>
      <dgm:spPr/>
      <dgm:t>
        <a:bodyPr/>
        <a:lstStyle/>
        <a:p>
          <a:endParaRPr lang="en-US"/>
        </a:p>
      </dgm:t>
    </dgm:pt>
    <dgm:pt modelId="{9661FC8A-D7E2-4E50-9909-EAB108B61D16}" type="sibTrans" cxnId="{D3F81B1A-BCA1-47BB-A829-34ACD2F7EE25}">
      <dgm:prSet/>
      <dgm:spPr/>
      <dgm:t>
        <a:bodyPr/>
        <a:lstStyle/>
        <a:p>
          <a:endParaRPr lang="en-US"/>
        </a:p>
      </dgm:t>
    </dgm:pt>
    <dgm:pt modelId="{BAB27934-7798-4C6B-9D13-96A3429369E9}" type="pres">
      <dgm:prSet presAssocID="{407ABB1E-CB69-44E5-8079-DB7F5955D926}" presName="Name0" presStyleCnt="0">
        <dgm:presLayoutVars>
          <dgm:chMax/>
          <dgm:chPref/>
          <dgm:animLvl val="lvl"/>
        </dgm:presLayoutVars>
      </dgm:prSet>
      <dgm:spPr/>
      <dgm:t>
        <a:bodyPr/>
        <a:lstStyle/>
        <a:p>
          <a:endParaRPr lang="en-US"/>
        </a:p>
      </dgm:t>
    </dgm:pt>
    <dgm:pt modelId="{7C2236FA-89E4-486C-BCEA-2986FDD017B1}" type="pres">
      <dgm:prSet presAssocID="{611E47AF-C61B-4BA4-844A-26AB3FDEEF30}" presName="composite1" presStyleCnt="0"/>
      <dgm:spPr/>
    </dgm:pt>
    <dgm:pt modelId="{CDC07E97-4600-4D03-B9BD-8CBB1429A8A4}" type="pres">
      <dgm:prSet presAssocID="{611E47AF-C61B-4BA4-844A-26AB3FDEEF30}" presName="parent1" presStyleLbl="alignNode1" presStyleIdx="0" presStyleCnt="3">
        <dgm:presLayoutVars>
          <dgm:chMax val="1"/>
          <dgm:chPref val="1"/>
          <dgm:bulletEnabled val="1"/>
        </dgm:presLayoutVars>
      </dgm:prSet>
      <dgm:spPr/>
      <dgm:t>
        <a:bodyPr/>
        <a:lstStyle/>
        <a:p>
          <a:endParaRPr lang="en-US"/>
        </a:p>
      </dgm:t>
    </dgm:pt>
    <dgm:pt modelId="{C92A5158-5CA8-48E7-AE89-D724D927F280}" type="pres">
      <dgm:prSet presAssocID="{611E47AF-C61B-4BA4-844A-26AB3FDEEF30}" presName="Childtext1" presStyleLbl="revTx" presStyleIdx="0" presStyleCnt="3">
        <dgm:presLayoutVars>
          <dgm:bulletEnabled val="1"/>
        </dgm:presLayoutVars>
      </dgm:prSet>
      <dgm:spPr/>
      <dgm:t>
        <a:bodyPr/>
        <a:lstStyle/>
        <a:p>
          <a:endParaRPr lang="en-US"/>
        </a:p>
      </dgm:t>
    </dgm:pt>
    <dgm:pt modelId="{B394A009-EA88-4A3D-AB16-8FED72B9C989}" type="pres">
      <dgm:prSet presAssocID="{611E47AF-C61B-4BA4-844A-26AB3FDEEF30}" presName="ConnectLine1" presStyleLbl="sibTrans1D1" presStyleIdx="0" presStyleCnt="3"/>
      <dgm:spPr>
        <a:noFill/>
        <a:ln w="6350" cap="flat" cmpd="sng" algn="ctr">
          <a:solidFill>
            <a:schemeClr val="accent3">
              <a:hueOff val="0"/>
              <a:satOff val="0"/>
              <a:lumOff val="0"/>
              <a:alphaOff val="0"/>
            </a:schemeClr>
          </a:solidFill>
          <a:prstDash val="dash"/>
        </a:ln>
        <a:effectLst/>
      </dgm:spPr>
    </dgm:pt>
    <dgm:pt modelId="{E252AFBA-CFBC-4AA6-82C7-C7221C29AAFE}" type="pres">
      <dgm:prSet presAssocID="{611E47AF-C61B-4BA4-844A-26AB3FDEEF30}" presName="ConnectLineEnd1" presStyleLbl="lnNode1" presStyleIdx="0" presStyleCnt="3"/>
      <dgm:spPr/>
    </dgm:pt>
    <dgm:pt modelId="{F21E255C-F575-4036-A3D2-304FFD57BB03}" type="pres">
      <dgm:prSet presAssocID="{611E47AF-C61B-4BA4-844A-26AB3FDEEF30}" presName="EmptyPane1" presStyleCnt="0"/>
      <dgm:spPr/>
    </dgm:pt>
    <dgm:pt modelId="{839613B2-2A58-4090-A1E2-4CA6DDA6BD74}" type="pres">
      <dgm:prSet presAssocID="{8C1C84A3-A40E-46BD-8673-066A3E806E00}" presName="spaceBetweenRectangles1" presStyleCnt="0"/>
      <dgm:spPr/>
    </dgm:pt>
    <dgm:pt modelId="{44C45B67-985B-4F25-93C7-8CA8CCF3784A}" type="pres">
      <dgm:prSet presAssocID="{7AB9E494-A9A7-4268-8C62-A54517ECD7C2}" presName="composite1" presStyleCnt="0"/>
      <dgm:spPr/>
    </dgm:pt>
    <dgm:pt modelId="{05B026E3-8548-45A1-B1FC-ACFF86FF18A4}" type="pres">
      <dgm:prSet presAssocID="{7AB9E494-A9A7-4268-8C62-A54517ECD7C2}" presName="parent1" presStyleLbl="alignNode1" presStyleIdx="1" presStyleCnt="3" custLinFactNeighborX="-53">
        <dgm:presLayoutVars>
          <dgm:chMax val="1"/>
          <dgm:chPref val="1"/>
          <dgm:bulletEnabled val="1"/>
        </dgm:presLayoutVars>
      </dgm:prSet>
      <dgm:spPr/>
      <dgm:t>
        <a:bodyPr/>
        <a:lstStyle/>
        <a:p>
          <a:endParaRPr lang="en-US"/>
        </a:p>
      </dgm:t>
    </dgm:pt>
    <dgm:pt modelId="{A49637D8-5D9B-4065-8A92-DF297A5D66EC}" type="pres">
      <dgm:prSet presAssocID="{7AB9E494-A9A7-4268-8C62-A54517ECD7C2}" presName="Childtext1" presStyleLbl="revTx" presStyleIdx="1" presStyleCnt="3">
        <dgm:presLayoutVars>
          <dgm:bulletEnabled val="1"/>
        </dgm:presLayoutVars>
      </dgm:prSet>
      <dgm:spPr/>
      <dgm:t>
        <a:bodyPr/>
        <a:lstStyle/>
        <a:p>
          <a:endParaRPr lang="en-US"/>
        </a:p>
      </dgm:t>
    </dgm:pt>
    <dgm:pt modelId="{03C413F0-8366-41E9-85F1-6014DC0560A7}" type="pres">
      <dgm:prSet presAssocID="{7AB9E494-A9A7-4268-8C62-A54517ECD7C2}" presName="ConnectLine1" presStyleLbl="sibTrans1D1" presStyleIdx="1" presStyleCnt="3"/>
      <dgm:spPr/>
    </dgm:pt>
    <dgm:pt modelId="{1F35E2AA-B5C4-4839-A937-579E7213184B}" type="pres">
      <dgm:prSet presAssocID="{7AB9E494-A9A7-4268-8C62-A54517ECD7C2}" presName="ConnectLineEnd1" presStyleLbl="lnNode1" presStyleIdx="1" presStyleCnt="3"/>
      <dgm:spPr/>
    </dgm:pt>
    <dgm:pt modelId="{657EF74C-669D-4D3B-B461-0613B5E31EF9}" type="pres">
      <dgm:prSet presAssocID="{7AB9E494-A9A7-4268-8C62-A54517ECD7C2}" presName="EmptyPane1" presStyleCnt="0"/>
      <dgm:spPr/>
    </dgm:pt>
    <dgm:pt modelId="{B83681E0-1C56-4DE4-A0F4-92754604AF8A}" type="pres">
      <dgm:prSet presAssocID="{8D3F5A68-0523-4E02-8CA7-022331D2ADA2}" presName="spaceBetweenRectangles1" presStyleCnt="0"/>
      <dgm:spPr/>
    </dgm:pt>
    <dgm:pt modelId="{57C19B42-1F44-4540-BE26-17AFD755D746}" type="pres">
      <dgm:prSet presAssocID="{1B072A47-3177-445C-BE6A-9D5989EAEA22}" presName="composite1" presStyleCnt="0"/>
      <dgm:spPr/>
    </dgm:pt>
    <dgm:pt modelId="{8116B8D1-AEF6-4205-AE61-A984544EA80D}" type="pres">
      <dgm:prSet presAssocID="{1B072A47-3177-445C-BE6A-9D5989EAEA22}" presName="parent1" presStyleLbl="alignNode1" presStyleIdx="2" presStyleCnt="3">
        <dgm:presLayoutVars>
          <dgm:chMax val="1"/>
          <dgm:chPref val="1"/>
          <dgm:bulletEnabled val="1"/>
        </dgm:presLayoutVars>
      </dgm:prSet>
      <dgm:spPr/>
      <dgm:t>
        <a:bodyPr/>
        <a:lstStyle/>
        <a:p>
          <a:endParaRPr lang="en-US"/>
        </a:p>
      </dgm:t>
    </dgm:pt>
    <dgm:pt modelId="{958A196E-1782-4620-B10F-80DB920F04BD}" type="pres">
      <dgm:prSet presAssocID="{1B072A47-3177-445C-BE6A-9D5989EAEA22}" presName="Childtext1" presStyleLbl="revTx" presStyleIdx="2" presStyleCnt="3">
        <dgm:presLayoutVars>
          <dgm:bulletEnabled val="1"/>
        </dgm:presLayoutVars>
      </dgm:prSet>
      <dgm:spPr/>
      <dgm:t>
        <a:bodyPr/>
        <a:lstStyle/>
        <a:p>
          <a:endParaRPr lang="en-US"/>
        </a:p>
      </dgm:t>
    </dgm:pt>
    <dgm:pt modelId="{44752D4B-1BD2-4135-A666-D596E2FEDEA6}" type="pres">
      <dgm:prSet presAssocID="{1B072A47-3177-445C-BE6A-9D5989EAEA22}" presName="ConnectLine1" presStyleLbl="sibTrans1D1" presStyleIdx="2" presStyleCnt="3"/>
      <dgm:spPr>
        <a:noFill/>
        <a:ln w="6350" cap="flat" cmpd="sng" algn="ctr">
          <a:solidFill>
            <a:schemeClr val="accent3">
              <a:hueOff val="2331418"/>
              <a:satOff val="-34491"/>
              <a:lumOff val="6471"/>
              <a:alphaOff val="0"/>
            </a:schemeClr>
          </a:solidFill>
          <a:prstDash val="dash"/>
        </a:ln>
        <a:effectLst/>
      </dgm:spPr>
    </dgm:pt>
    <dgm:pt modelId="{D0E03610-8977-4F7F-AE44-D2A4F9294CF2}" type="pres">
      <dgm:prSet presAssocID="{1B072A47-3177-445C-BE6A-9D5989EAEA22}" presName="ConnectLineEnd1" presStyleLbl="lnNode1" presStyleIdx="2" presStyleCnt="3"/>
      <dgm:spPr/>
    </dgm:pt>
    <dgm:pt modelId="{D4B09E45-2D56-4795-A956-7B270BB40116}" type="pres">
      <dgm:prSet presAssocID="{1B072A47-3177-445C-BE6A-9D5989EAEA22}" presName="EmptyPane1" presStyleCnt="0"/>
      <dgm:spPr/>
    </dgm:pt>
  </dgm:ptLst>
  <dgm:cxnLst>
    <dgm:cxn modelId="{9A56A73E-EFAD-4808-AE93-ED43C08507F5}" type="presOf" srcId="{DF034DB3-CE68-4CB3-AA2C-C0D085B26BE8}" destId="{958A196E-1782-4620-B10F-80DB920F04BD}" srcOrd="0" destOrd="0" presId="urn:microsoft.com/office/officeart/2016/7/layout/RoundedRectangleTimeline"/>
    <dgm:cxn modelId="{8CDF6C45-50E4-4FEE-A8BF-B92BCC6D7BD6}" srcId="{407ABB1E-CB69-44E5-8079-DB7F5955D926}" destId="{1B072A47-3177-445C-BE6A-9D5989EAEA22}" srcOrd="2" destOrd="0" parTransId="{4AD654C6-117D-456C-8F73-9D88B6C3CA69}" sibTransId="{611D60A5-FEDD-4E70-A0F7-554031383763}"/>
    <dgm:cxn modelId="{19564FD3-9555-4ACF-8413-DBE46FCAB590}" srcId="{407ABB1E-CB69-44E5-8079-DB7F5955D926}" destId="{611E47AF-C61B-4BA4-844A-26AB3FDEEF30}" srcOrd="0" destOrd="0" parTransId="{687DC825-000F-4F8F-9621-019450C2E1B4}" sibTransId="{8C1C84A3-A40E-46BD-8673-066A3E806E00}"/>
    <dgm:cxn modelId="{E7941712-E86C-4037-B0DF-191E7147C5DB}" type="presOf" srcId="{D5080B35-C671-4B63-B3E0-A00312575107}" destId="{A49637D8-5D9B-4065-8A92-DF297A5D66EC}" srcOrd="0" destOrd="0" presId="urn:microsoft.com/office/officeart/2016/7/layout/RoundedRectangleTimeline"/>
    <dgm:cxn modelId="{1538F508-3870-419B-A3FD-6FB3019C5C04}" srcId="{407ABB1E-CB69-44E5-8079-DB7F5955D926}" destId="{7AB9E494-A9A7-4268-8C62-A54517ECD7C2}" srcOrd="1" destOrd="0" parTransId="{112760DE-95E9-4D57-AFDB-82BD24039BC1}" sibTransId="{8D3F5A68-0523-4E02-8CA7-022331D2ADA2}"/>
    <dgm:cxn modelId="{FF5F8304-49FA-44AE-BE2B-0AC9196DE325}" type="presOf" srcId="{7AB9E494-A9A7-4268-8C62-A54517ECD7C2}" destId="{05B026E3-8548-45A1-B1FC-ACFF86FF18A4}" srcOrd="0" destOrd="0" presId="urn:microsoft.com/office/officeart/2016/7/layout/RoundedRectangleTimeline"/>
    <dgm:cxn modelId="{CA129D73-90A1-47FB-81DF-827877BD9920}" srcId="{611E47AF-C61B-4BA4-844A-26AB3FDEEF30}" destId="{2A6E2CEF-D93C-42CC-B4B8-FE4756FFBED7}" srcOrd="0" destOrd="0" parTransId="{338D5843-E3B6-4AFD-B725-9B085D79E8DE}" sibTransId="{AFC491B1-DCB5-4849-B107-08875D2F8F18}"/>
    <dgm:cxn modelId="{D3F81B1A-BCA1-47BB-A829-34ACD2F7EE25}" srcId="{7AB9E494-A9A7-4268-8C62-A54517ECD7C2}" destId="{D5080B35-C671-4B63-B3E0-A00312575107}" srcOrd="0" destOrd="0" parTransId="{2EA4CA8D-1859-4C8D-A373-1B2E4220264E}" sibTransId="{9661FC8A-D7E2-4E50-9909-EAB108B61D16}"/>
    <dgm:cxn modelId="{6A3B213E-7509-44F7-B260-5C03C8B060D9}" type="presOf" srcId="{611E47AF-C61B-4BA4-844A-26AB3FDEEF30}" destId="{CDC07E97-4600-4D03-B9BD-8CBB1429A8A4}" srcOrd="0" destOrd="0" presId="urn:microsoft.com/office/officeart/2016/7/layout/RoundedRectangleTimeline"/>
    <dgm:cxn modelId="{535593EC-44CF-4228-91BC-AD193CE1EDD8}" type="presOf" srcId="{2A6E2CEF-D93C-42CC-B4B8-FE4756FFBED7}" destId="{C92A5158-5CA8-48E7-AE89-D724D927F280}" srcOrd="0" destOrd="0" presId="urn:microsoft.com/office/officeart/2016/7/layout/RoundedRectangleTimeline"/>
    <dgm:cxn modelId="{3B749ADC-920E-42F6-AD7D-2CEE780B7BC7}" srcId="{1B072A47-3177-445C-BE6A-9D5989EAEA22}" destId="{DF034DB3-CE68-4CB3-AA2C-C0D085B26BE8}" srcOrd="0" destOrd="0" parTransId="{2B376A2A-F502-46C9-B3E2-6CC842FEAABE}" sibTransId="{3792044F-E6FD-4B50-AAE6-E64A897BE8C0}"/>
    <dgm:cxn modelId="{675A278C-091C-4BF9-B2FA-6F91E7552D54}" type="presOf" srcId="{407ABB1E-CB69-44E5-8079-DB7F5955D926}" destId="{BAB27934-7798-4C6B-9D13-96A3429369E9}" srcOrd="0" destOrd="0" presId="urn:microsoft.com/office/officeart/2016/7/layout/RoundedRectangleTimeline"/>
    <dgm:cxn modelId="{FD31211F-0DD4-4E3D-9208-673B8F350B36}" type="presOf" srcId="{1B072A47-3177-445C-BE6A-9D5989EAEA22}" destId="{8116B8D1-AEF6-4205-AE61-A984544EA80D}" srcOrd="0" destOrd="0" presId="urn:microsoft.com/office/officeart/2016/7/layout/RoundedRectangleTimeline"/>
    <dgm:cxn modelId="{D99C4AE7-9388-40D5-BFF3-A98D74ED8786}" type="presParOf" srcId="{BAB27934-7798-4C6B-9D13-96A3429369E9}" destId="{7C2236FA-89E4-486C-BCEA-2986FDD017B1}" srcOrd="0" destOrd="0" presId="urn:microsoft.com/office/officeart/2016/7/layout/RoundedRectangleTimeline"/>
    <dgm:cxn modelId="{446E4A76-42CF-4895-A88A-A3BECB240B91}" type="presParOf" srcId="{7C2236FA-89E4-486C-BCEA-2986FDD017B1}" destId="{CDC07E97-4600-4D03-B9BD-8CBB1429A8A4}" srcOrd="0" destOrd="0" presId="urn:microsoft.com/office/officeart/2016/7/layout/RoundedRectangleTimeline"/>
    <dgm:cxn modelId="{505B33FF-41DC-4D29-BC94-85E60402F1B1}" type="presParOf" srcId="{7C2236FA-89E4-486C-BCEA-2986FDD017B1}" destId="{C92A5158-5CA8-48E7-AE89-D724D927F280}" srcOrd="1" destOrd="0" presId="urn:microsoft.com/office/officeart/2016/7/layout/RoundedRectangleTimeline"/>
    <dgm:cxn modelId="{61D32B99-BBAA-465A-B54D-6A16E7AF007F}" type="presParOf" srcId="{7C2236FA-89E4-486C-BCEA-2986FDD017B1}" destId="{B394A009-EA88-4A3D-AB16-8FED72B9C989}" srcOrd="2" destOrd="0" presId="urn:microsoft.com/office/officeart/2016/7/layout/RoundedRectangleTimeline"/>
    <dgm:cxn modelId="{2625E062-D02A-4110-8AF4-4DE9DF48D965}" type="presParOf" srcId="{7C2236FA-89E4-486C-BCEA-2986FDD017B1}" destId="{E252AFBA-CFBC-4AA6-82C7-C7221C29AAFE}" srcOrd="3" destOrd="0" presId="urn:microsoft.com/office/officeart/2016/7/layout/RoundedRectangleTimeline"/>
    <dgm:cxn modelId="{8F0172DF-3F4B-4A0D-9D28-F6400193C54F}" type="presParOf" srcId="{7C2236FA-89E4-486C-BCEA-2986FDD017B1}" destId="{F21E255C-F575-4036-A3D2-304FFD57BB03}" srcOrd="4" destOrd="0" presId="urn:microsoft.com/office/officeart/2016/7/layout/RoundedRectangleTimeline"/>
    <dgm:cxn modelId="{4BAA9D22-747D-4AA2-8D7D-AEC0EBB9E254}" type="presParOf" srcId="{BAB27934-7798-4C6B-9D13-96A3429369E9}" destId="{839613B2-2A58-4090-A1E2-4CA6DDA6BD74}" srcOrd="1" destOrd="0" presId="urn:microsoft.com/office/officeart/2016/7/layout/RoundedRectangleTimeline"/>
    <dgm:cxn modelId="{BBB9CC71-6A7F-4C02-A436-C92EC15F2784}" type="presParOf" srcId="{BAB27934-7798-4C6B-9D13-96A3429369E9}" destId="{44C45B67-985B-4F25-93C7-8CA8CCF3784A}" srcOrd="2" destOrd="0" presId="urn:microsoft.com/office/officeart/2016/7/layout/RoundedRectangleTimeline"/>
    <dgm:cxn modelId="{AADFC237-F16A-46A7-91EC-B28EAE6E7122}" type="presParOf" srcId="{44C45B67-985B-4F25-93C7-8CA8CCF3784A}" destId="{05B026E3-8548-45A1-B1FC-ACFF86FF18A4}" srcOrd="0" destOrd="0" presId="urn:microsoft.com/office/officeart/2016/7/layout/RoundedRectangleTimeline"/>
    <dgm:cxn modelId="{1BA131BD-F5D7-4419-9E25-0E932043F53A}" type="presParOf" srcId="{44C45B67-985B-4F25-93C7-8CA8CCF3784A}" destId="{A49637D8-5D9B-4065-8A92-DF297A5D66EC}" srcOrd="1" destOrd="0" presId="urn:microsoft.com/office/officeart/2016/7/layout/RoundedRectangleTimeline"/>
    <dgm:cxn modelId="{91EB160D-F4FF-4803-943F-04142C80A3D2}" type="presParOf" srcId="{44C45B67-985B-4F25-93C7-8CA8CCF3784A}" destId="{03C413F0-8366-41E9-85F1-6014DC0560A7}" srcOrd="2" destOrd="0" presId="urn:microsoft.com/office/officeart/2016/7/layout/RoundedRectangleTimeline"/>
    <dgm:cxn modelId="{28FAB388-6F37-4DA2-B8A6-1745617F4F2B}" type="presParOf" srcId="{44C45B67-985B-4F25-93C7-8CA8CCF3784A}" destId="{1F35E2AA-B5C4-4839-A937-579E7213184B}" srcOrd="3" destOrd="0" presId="urn:microsoft.com/office/officeart/2016/7/layout/RoundedRectangleTimeline"/>
    <dgm:cxn modelId="{88108477-DB49-40C4-A0AC-1DA14A9332BA}" type="presParOf" srcId="{44C45B67-985B-4F25-93C7-8CA8CCF3784A}" destId="{657EF74C-669D-4D3B-B461-0613B5E31EF9}" srcOrd="4" destOrd="0" presId="urn:microsoft.com/office/officeart/2016/7/layout/RoundedRectangleTimeline"/>
    <dgm:cxn modelId="{BD213C88-799E-4BB4-B939-B1770ACE8C59}" type="presParOf" srcId="{BAB27934-7798-4C6B-9D13-96A3429369E9}" destId="{B83681E0-1C56-4DE4-A0F4-92754604AF8A}" srcOrd="3" destOrd="0" presId="urn:microsoft.com/office/officeart/2016/7/layout/RoundedRectangleTimeline"/>
    <dgm:cxn modelId="{3865A05C-7304-4DF9-8228-35A364FF1D34}" type="presParOf" srcId="{BAB27934-7798-4C6B-9D13-96A3429369E9}" destId="{57C19B42-1F44-4540-BE26-17AFD755D746}" srcOrd="4" destOrd="0" presId="urn:microsoft.com/office/officeart/2016/7/layout/RoundedRectangleTimeline"/>
    <dgm:cxn modelId="{D56C4678-2B9C-43DD-85C2-FF8958A59780}" type="presParOf" srcId="{57C19B42-1F44-4540-BE26-17AFD755D746}" destId="{8116B8D1-AEF6-4205-AE61-A984544EA80D}" srcOrd="0" destOrd="0" presId="urn:microsoft.com/office/officeart/2016/7/layout/RoundedRectangleTimeline"/>
    <dgm:cxn modelId="{09F6B6AD-2482-4D9E-8C82-0368B455DD1F}" type="presParOf" srcId="{57C19B42-1F44-4540-BE26-17AFD755D746}" destId="{958A196E-1782-4620-B10F-80DB920F04BD}" srcOrd="1" destOrd="0" presId="urn:microsoft.com/office/officeart/2016/7/layout/RoundedRectangleTimeline"/>
    <dgm:cxn modelId="{1CC4E068-343D-4D71-863F-AE26EEF3BE37}" type="presParOf" srcId="{57C19B42-1F44-4540-BE26-17AFD755D746}" destId="{44752D4B-1BD2-4135-A666-D596E2FEDEA6}" srcOrd="2" destOrd="0" presId="urn:microsoft.com/office/officeart/2016/7/layout/RoundedRectangleTimeline"/>
    <dgm:cxn modelId="{35C4B213-0E3E-445A-8549-A5214C837931}" type="presParOf" srcId="{57C19B42-1F44-4540-BE26-17AFD755D746}" destId="{D0E03610-8977-4F7F-AE44-D2A4F9294CF2}" srcOrd="3" destOrd="0" presId="urn:microsoft.com/office/officeart/2016/7/layout/RoundedRectangleTimeline"/>
    <dgm:cxn modelId="{9A8A4F18-3016-4203-A424-941E7EA06E94}" type="presParOf" srcId="{57C19B42-1F44-4540-BE26-17AFD755D746}" destId="{D4B09E45-2D56-4795-A956-7B270BB40116}"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3DA59F-1407-436E-BF84-9A41920C8DB6}">
      <dsp:nvSpPr>
        <dsp:cNvPr id="0" name=""/>
        <dsp:cNvSpPr/>
      </dsp:nvSpPr>
      <dsp:spPr>
        <a:xfrm rot="16200000">
          <a:off x="1517734" y="1293361"/>
          <a:ext cx="468936" cy="2102643"/>
        </a:xfrm>
        <a:prstGeom prst="round2Same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1">
          <a:noAutofit/>
        </a:bodyPr>
        <a:lstStyle/>
        <a:p>
          <a:pPr lvl="0" algn="ctr" defTabSz="622300">
            <a:lnSpc>
              <a:spcPct val="90000"/>
            </a:lnSpc>
            <a:spcBef>
              <a:spcPct val="0"/>
            </a:spcBef>
            <a:spcAft>
              <a:spcPct val="35000"/>
            </a:spcAft>
          </a:pPr>
          <a:r>
            <a:rPr lang="en-US" sz="1400" kern="1200" dirty="0" smtClean="0"/>
            <a:t>2017</a:t>
          </a:r>
          <a:endParaRPr lang="en-US" sz="1400" kern="1200" dirty="0"/>
        </a:p>
      </dsp:txBody>
      <dsp:txXfrm rot="5400000">
        <a:off x="723773" y="2133106"/>
        <a:ext cx="2079751" cy="423152"/>
      </dsp:txXfrm>
    </dsp:sp>
    <dsp:sp modelId="{78AEB777-A3A8-4322-B185-42E7B7880CA8}">
      <dsp:nvSpPr>
        <dsp:cNvPr id="0" name=""/>
        <dsp:cNvSpPr/>
      </dsp:nvSpPr>
      <dsp:spPr>
        <a:xfrm>
          <a:off x="700881" y="0"/>
          <a:ext cx="2102643" cy="16412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lvl="0" algn="ctr" defTabSz="622300">
            <a:lnSpc>
              <a:spcPct val="90000"/>
            </a:lnSpc>
            <a:spcBef>
              <a:spcPct val="0"/>
            </a:spcBef>
            <a:spcAft>
              <a:spcPct val="35000"/>
            </a:spcAft>
          </a:pPr>
          <a:r>
            <a:rPr lang="en-US" sz="1400" kern="1200" dirty="0" err="1" smtClean="0"/>
            <a:t>EarthArXiv</a:t>
          </a:r>
          <a:r>
            <a:rPr lang="en-US" sz="1400" kern="1200" dirty="0" smtClean="0"/>
            <a:t> founded</a:t>
          </a:r>
          <a:endParaRPr lang="en-US" sz="1400" kern="1200" dirty="0"/>
        </a:p>
      </dsp:txBody>
      <dsp:txXfrm>
        <a:off x="700881" y="0"/>
        <a:ext cx="2102643" cy="1641278"/>
      </dsp:txXfrm>
    </dsp:sp>
    <dsp:sp modelId="{1575DB7C-2BAD-4455-9AFF-573D61E9CB16}">
      <dsp:nvSpPr>
        <dsp:cNvPr id="0" name=""/>
        <dsp:cNvSpPr/>
      </dsp:nvSpPr>
      <dsp:spPr>
        <a:xfrm>
          <a:off x="1752203" y="1735065"/>
          <a:ext cx="0" cy="375149"/>
        </a:xfrm>
        <a:prstGeom prst="line">
          <a:avLst/>
        </a:prstGeom>
        <a:noFill/>
        <a:ln w="6350" cap="flat" cmpd="sng" algn="ctr">
          <a:solidFill>
            <a:schemeClr val="accent3">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0D84784B-BF04-4B3B-AD8E-4A8C431DD344}">
      <dsp:nvSpPr>
        <dsp:cNvPr id="0" name=""/>
        <dsp:cNvSpPr/>
      </dsp:nvSpPr>
      <dsp:spPr>
        <a:xfrm>
          <a:off x="1705309" y="1641278"/>
          <a:ext cx="93787" cy="93787"/>
        </a:xfrm>
        <a:prstGeom prst="ellipse">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69F851C-4831-4B4A-8663-898E93B9B907}">
      <dsp:nvSpPr>
        <dsp:cNvPr id="0" name=""/>
        <dsp:cNvSpPr/>
      </dsp:nvSpPr>
      <dsp:spPr>
        <a:xfrm rot="5400000">
          <a:off x="3620378" y="1293361"/>
          <a:ext cx="468936" cy="2102643"/>
        </a:xfrm>
        <a:prstGeom prst="round2SameRect">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accent3">
              <a:hueOff val="3108557"/>
              <a:satOff val="-45988"/>
              <a:lumOff val="8628"/>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1">
          <a:noAutofit/>
        </a:bodyPr>
        <a:lstStyle/>
        <a:p>
          <a:pPr lvl="0" algn="ctr" defTabSz="622300">
            <a:lnSpc>
              <a:spcPct val="90000"/>
            </a:lnSpc>
            <a:spcBef>
              <a:spcPct val="0"/>
            </a:spcBef>
            <a:spcAft>
              <a:spcPct val="35000"/>
            </a:spcAft>
          </a:pPr>
          <a:r>
            <a:rPr lang="en-US" sz="1400" kern="1200" dirty="0" smtClean="0"/>
            <a:t>2020</a:t>
          </a:r>
          <a:endParaRPr lang="en-US" sz="1400" kern="1200" dirty="0"/>
        </a:p>
      </dsp:txBody>
      <dsp:txXfrm rot="-5400000">
        <a:off x="2803525" y="2133106"/>
        <a:ext cx="2079751" cy="423152"/>
      </dsp:txXfrm>
    </dsp:sp>
    <dsp:sp modelId="{6FEE8E5A-1299-408F-8506-9282D89A1C05}">
      <dsp:nvSpPr>
        <dsp:cNvPr id="0" name=""/>
        <dsp:cNvSpPr/>
      </dsp:nvSpPr>
      <dsp:spPr>
        <a:xfrm>
          <a:off x="2803525" y="3048087"/>
          <a:ext cx="2102643" cy="16412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lvl="0" algn="ctr" defTabSz="622300">
            <a:lnSpc>
              <a:spcPct val="90000"/>
            </a:lnSpc>
            <a:spcBef>
              <a:spcPct val="0"/>
            </a:spcBef>
            <a:spcAft>
              <a:spcPct val="35000"/>
            </a:spcAft>
          </a:pPr>
          <a:r>
            <a:rPr lang="en-US" sz="1400" kern="1200" dirty="0" smtClean="0"/>
            <a:t>Moved to the California Digital Library (CDL)</a:t>
          </a:r>
          <a:endParaRPr lang="en-US" sz="1400" kern="1200" dirty="0"/>
        </a:p>
      </dsp:txBody>
      <dsp:txXfrm>
        <a:off x="2803525" y="3048087"/>
        <a:ext cx="2102643" cy="1641278"/>
      </dsp:txXfrm>
    </dsp:sp>
    <dsp:sp modelId="{F9C7AE34-EA3F-4DCB-80D8-044FC256146E}">
      <dsp:nvSpPr>
        <dsp:cNvPr id="0" name=""/>
        <dsp:cNvSpPr/>
      </dsp:nvSpPr>
      <dsp:spPr>
        <a:xfrm>
          <a:off x="3854846" y="2579151"/>
          <a:ext cx="0" cy="375149"/>
        </a:xfrm>
        <a:prstGeom prst="line">
          <a:avLst/>
        </a:prstGeom>
        <a:noFill/>
        <a:ln w="6350" cap="flat" cmpd="sng" algn="ctr">
          <a:solidFill>
            <a:schemeClr val="accent3">
              <a:hueOff val="3108557"/>
              <a:satOff val="-45988"/>
              <a:lumOff val="8628"/>
              <a:alphaOff val="0"/>
            </a:schemeClr>
          </a:solidFill>
          <a:prstDash val="solid"/>
        </a:ln>
        <a:effectLst/>
      </dsp:spPr>
      <dsp:style>
        <a:lnRef idx="1">
          <a:scrgbClr r="0" g="0" b="0"/>
        </a:lnRef>
        <a:fillRef idx="0">
          <a:scrgbClr r="0" g="0" b="0"/>
        </a:fillRef>
        <a:effectRef idx="0">
          <a:scrgbClr r="0" g="0" b="0"/>
        </a:effectRef>
        <a:fontRef idx="minor"/>
      </dsp:style>
    </dsp:sp>
    <dsp:sp modelId="{0BFDD31B-44D7-4EB3-AA5E-2205173D6347}">
      <dsp:nvSpPr>
        <dsp:cNvPr id="0" name=""/>
        <dsp:cNvSpPr/>
      </dsp:nvSpPr>
      <dsp:spPr>
        <a:xfrm>
          <a:off x="3807953" y="2954300"/>
          <a:ext cx="93787" cy="93787"/>
        </a:xfrm>
        <a:prstGeom prst="ellipse">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C07E97-4600-4D03-B9BD-8CBB1429A8A4}">
      <dsp:nvSpPr>
        <dsp:cNvPr id="0" name=""/>
        <dsp:cNvSpPr/>
      </dsp:nvSpPr>
      <dsp:spPr>
        <a:xfrm rot="16200000">
          <a:off x="837369" y="1297878"/>
          <a:ext cx="382760" cy="1231850"/>
        </a:xfrm>
        <a:prstGeom prst="round2SameRect">
          <a:avLst/>
        </a:prstGeom>
        <a:solidFill>
          <a:schemeClr val="accent3"/>
        </a:solidFill>
        <a:ln w="12700"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1920" tIns="121920" rIns="121920" bIns="121920" numCol="1" spcCol="1270" anchor="ctr" anchorCtr="1">
          <a:noAutofit/>
        </a:bodyPr>
        <a:lstStyle/>
        <a:p>
          <a:pPr lvl="0" algn="ctr" defTabSz="711200">
            <a:lnSpc>
              <a:spcPct val="90000"/>
            </a:lnSpc>
            <a:spcBef>
              <a:spcPct val="0"/>
            </a:spcBef>
            <a:spcAft>
              <a:spcPct val="35000"/>
            </a:spcAft>
          </a:pPr>
          <a:r>
            <a:rPr lang="en-US" sz="1600" kern="1200" dirty="0" smtClean="0"/>
            <a:t>2018</a:t>
          </a:r>
          <a:endParaRPr lang="en-US" sz="1600" kern="1200" dirty="0"/>
        </a:p>
      </dsp:txBody>
      <dsp:txXfrm rot="5400000">
        <a:off x="431510" y="1741108"/>
        <a:ext cx="1213165" cy="345390"/>
      </dsp:txXfrm>
    </dsp:sp>
    <dsp:sp modelId="{C92A5158-5CA8-48E7-AE89-D724D927F280}">
      <dsp:nvSpPr>
        <dsp:cNvPr id="0" name=""/>
        <dsp:cNvSpPr/>
      </dsp:nvSpPr>
      <dsp:spPr>
        <a:xfrm>
          <a:off x="2207" y="0"/>
          <a:ext cx="2053083" cy="13396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lvl="0" algn="ctr" defTabSz="800100">
            <a:lnSpc>
              <a:spcPct val="90000"/>
            </a:lnSpc>
            <a:spcBef>
              <a:spcPct val="0"/>
            </a:spcBef>
            <a:spcAft>
              <a:spcPct val="35000"/>
            </a:spcAft>
          </a:pPr>
          <a:r>
            <a:rPr lang="en-US" sz="1800" kern="1200" dirty="0" smtClean="0"/>
            <a:t>391</a:t>
          </a:r>
          <a:endParaRPr lang="en-US" sz="1800" kern="1200" dirty="0"/>
        </a:p>
      </dsp:txBody>
      <dsp:txXfrm>
        <a:off x="2207" y="0"/>
        <a:ext cx="2053083" cy="1339662"/>
      </dsp:txXfrm>
    </dsp:sp>
    <dsp:sp modelId="{B394A009-EA88-4A3D-AB16-8FED72B9C989}">
      <dsp:nvSpPr>
        <dsp:cNvPr id="0" name=""/>
        <dsp:cNvSpPr/>
      </dsp:nvSpPr>
      <dsp:spPr>
        <a:xfrm>
          <a:off x="1028749" y="1416214"/>
          <a:ext cx="0" cy="306208"/>
        </a:xfrm>
        <a:prstGeom prst="line">
          <a:avLst/>
        </a:prstGeom>
        <a:noFill/>
        <a:ln w="6350" cap="flat"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252AFBA-CFBC-4AA6-82C7-C7221C29AAFE}">
      <dsp:nvSpPr>
        <dsp:cNvPr id="0" name=""/>
        <dsp:cNvSpPr/>
      </dsp:nvSpPr>
      <dsp:spPr>
        <a:xfrm>
          <a:off x="990473" y="1339662"/>
          <a:ext cx="76552" cy="76552"/>
        </a:xfrm>
        <a:prstGeom prst="ellipse">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5B026E3-8548-45A1-B1FC-ACFF86FF18A4}">
      <dsp:nvSpPr>
        <dsp:cNvPr id="0" name=""/>
        <dsp:cNvSpPr/>
      </dsp:nvSpPr>
      <dsp:spPr>
        <a:xfrm>
          <a:off x="1644021" y="1722423"/>
          <a:ext cx="1231850" cy="382760"/>
        </a:xfrm>
        <a:prstGeom prst="rect">
          <a:avLst/>
        </a:prstGeom>
        <a:solidFill>
          <a:schemeClr val="accent3"/>
        </a:solidFill>
        <a:ln w="12700"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1920" tIns="121920" rIns="121920" bIns="121920" numCol="1" spcCol="1270" anchor="ctr" anchorCtr="1">
          <a:noAutofit/>
        </a:bodyPr>
        <a:lstStyle/>
        <a:p>
          <a:pPr lvl="0" algn="ctr" defTabSz="711200">
            <a:lnSpc>
              <a:spcPct val="90000"/>
            </a:lnSpc>
            <a:spcBef>
              <a:spcPct val="0"/>
            </a:spcBef>
            <a:spcAft>
              <a:spcPct val="35000"/>
            </a:spcAft>
          </a:pPr>
          <a:r>
            <a:rPr lang="en-US" sz="1600" kern="1200" dirty="0" smtClean="0"/>
            <a:t>2019</a:t>
          </a:r>
          <a:endParaRPr lang="en-US" sz="1600" kern="1200" dirty="0"/>
        </a:p>
      </dsp:txBody>
      <dsp:txXfrm>
        <a:off x="1644021" y="1722423"/>
        <a:ext cx="1231850" cy="382760"/>
      </dsp:txXfrm>
    </dsp:sp>
    <dsp:sp modelId="{A49637D8-5D9B-4065-8A92-DF297A5D66EC}">
      <dsp:nvSpPr>
        <dsp:cNvPr id="0" name=""/>
        <dsp:cNvSpPr/>
      </dsp:nvSpPr>
      <dsp:spPr>
        <a:xfrm>
          <a:off x="1234058" y="2487944"/>
          <a:ext cx="2053083" cy="13396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lvl="0" algn="ctr" defTabSz="800100">
            <a:lnSpc>
              <a:spcPct val="90000"/>
            </a:lnSpc>
            <a:spcBef>
              <a:spcPct val="0"/>
            </a:spcBef>
            <a:spcAft>
              <a:spcPct val="35000"/>
            </a:spcAft>
          </a:pPr>
          <a:r>
            <a:rPr lang="en-US" sz="1800" kern="1200" dirty="0" smtClean="0"/>
            <a:t>608</a:t>
          </a:r>
          <a:endParaRPr lang="en-US" sz="1800" kern="1200" dirty="0"/>
        </a:p>
      </dsp:txBody>
      <dsp:txXfrm>
        <a:off x="1234058" y="2487944"/>
        <a:ext cx="2053083" cy="1339662"/>
      </dsp:txXfrm>
    </dsp:sp>
    <dsp:sp modelId="{03C413F0-8366-41E9-85F1-6014DC0560A7}">
      <dsp:nvSpPr>
        <dsp:cNvPr id="0" name=""/>
        <dsp:cNvSpPr/>
      </dsp:nvSpPr>
      <dsp:spPr>
        <a:xfrm>
          <a:off x="2260599" y="2105183"/>
          <a:ext cx="0" cy="306208"/>
        </a:xfrm>
        <a:prstGeom prst="line">
          <a:avLst/>
        </a:prstGeom>
        <a:noFill/>
        <a:ln w="6350" cap="flat" cmpd="sng" algn="ctr">
          <a:solidFill>
            <a:schemeClr val="accent3">
              <a:hueOff val="1554279"/>
              <a:satOff val="-22994"/>
              <a:lumOff val="4314"/>
              <a:alphaOff val="0"/>
            </a:schemeClr>
          </a:solidFill>
          <a:prstDash val="solid"/>
        </a:ln>
        <a:effectLst/>
      </dsp:spPr>
      <dsp:style>
        <a:lnRef idx="1">
          <a:scrgbClr r="0" g="0" b="0"/>
        </a:lnRef>
        <a:fillRef idx="0">
          <a:scrgbClr r="0" g="0" b="0"/>
        </a:fillRef>
        <a:effectRef idx="0">
          <a:scrgbClr r="0" g="0" b="0"/>
        </a:effectRef>
        <a:fontRef idx="minor"/>
      </dsp:style>
    </dsp:sp>
    <dsp:sp modelId="{1F35E2AA-B5C4-4839-A937-579E7213184B}">
      <dsp:nvSpPr>
        <dsp:cNvPr id="0" name=""/>
        <dsp:cNvSpPr/>
      </dsp:nvSpPr>
      <dsp:spPr>
        <a:xfrm>
          <a:off x="2222323" y="2411392"/>
          <a:ext cx="76552" cy="76552"/>
        </a:xfrm>
        <a:prstGeom prst="ellipse">
          <a:avLst/>
        </a:prstGeom>
        <a:gradFill rotWithShape="0">
          <a:gsLst>
            <a:gs pos="0">
              <a:schemeClr val="accent3">
                <a:hueOff val="1554279"/>
                <a:satOff val="-22994"/>
                <a:lumOff val="4314"/>
                <a:alphaOff val="0"/>
                <a:tint val="97000"/>
                <a:satMod val="100000"/>
                <a:lumMod val="102000"/>
              </a:schemeClr>
            </a:gs>
            <a:gs pos="50000">
              <a:schemeClr val="accent3">
                <a:hueOff val="1554279"/>
                <a:satOff val="-22994"/>
                <a:lumOff val="4314"/>
                <a:alphaOff val="0"/>
                <a:shade val="100000"/>
                <a:satMod val="103000"/>
                <a:lumMod val="100000"/>
              </a:schemeClr>
            </a:gs>
            <a:gs pos="100000">
              <a:schemeClr val="accent3">
                <a:hueOff val="1554279"/>
                <a:satOff val="-22994"/>
                <a:lumOff val="4314"/>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116B8D1-AEF6-4205-AE61-A984544EA80D}">
      <dsp:nvSpPr>
        <dsp:cNvPr id="0" name=""/>
        <dsp:cNvSpPr/>
      </dsp:nvSpPr>
      <dsp:spPr>
        <a:xfrm rot="5400000">
          <a:off x="3301070" y="1297878"/>
          <a:ext cx="382760" cy="1231850"/>
        </a:xfrm>
        <a:prstGeom prst="round2SameRect">
          <a:avLst/>
        </a:prstGeom>
        <a:solidFill>
          <a:schemeClr val="accent4"/>
        </a:solidFill>
        <a:ln w="12700" cap="flat" cmpd="sng" algn="ctr">
          <a:solidFill>
            <a:schemeClr val="accent4">
              <a:shade val="50000"/>
            </a:schemeClr>
          </a:solidFill>
          <a:prstDash val="solid"/>
        </a:ln>
        <a:effectLst/>
      </dsp:spPr>
      <dsp:style>
        <a:lnRef idx="2">
          <a:schemeClr val="accent4">
            <a:shade val="50000"/>
          </a:schemeClr>
        </a:lnRef>
        <a:fillRef idx="1">
          <a:schemeClr val="accent4"/>
        </a:fillRef>
        <a:effectRef idx="0">
          <a:schemeClr val="accent4"/>
        </a:effectRef>
        <a:fontRef idx="minor">
          <a:schemeClr val="lt1"/>
        </a:fontRef>
      </dsp:style>
      <dsp:txBody>
        <a:bodyPr spcFirstLastPara="0" vert="horz" wrap="square" lIns="121920" tIns="121920" rIns="121920" bIns="121920" numCol="1" spcCol="1270" anchor="ctr" anchorCtr="1">
          <a:noAutofit/>
        </a:bodyPr>
        <a:lstStyle/>
        <a:p>
          <a:pPr lvl="0" algn="ctr" defTabSz="711200">
            <a:lnSpc>
              <a:spcPct val="90000"/>
            </a:lnSpc>
            <a:spcBef>
              <a:spcPct val="0"/>
            </a:spcBef>
            <a:spcAft>
              <a:spcPct val="35000"/>
            </a:spcAft>
          </a:pPr>
          <a:r>
            <a:rPr lang="en-US" sz="1600" kern="1200" dirty="0" smtClean="0"/>
            <a:t>2020</a:t>
          </a:r>
          <a:endParaRPr lang="en-US" sz="1600" kern="1200" dirty="0"/>
        </a:p>
      </dsp:txBody>
      <dsp:txXfrm rot="-5400000">
        <a:off x="2876526" y="1741108"/>
        <a:ext cx="1213165" cy="345390"/>
      </dsp:txXfrm>
    </dsp:sp>
    <dsp:sp modelId="{958A196E-1782-4620-B10F-80DB920F04BD}">
      <dsp:nvSpPr>
        <dsp:cNvPr id="0" name=""/>
        <dsp:cNvSpPr/>
      </dsp:nvSpPr>
      <dsp:spPr>
        <a:xfrm>
          <a:off x="2465908" y="0"/>
          <a:ext cx="2053083" cy="13396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lvl="0" algn="ctr" defTabSz="800100">
            <a:lnSpc>
              <a:spcPct val="90000"/>
            </a:lnSpc>
            <a:spcBef>
              <a:spcPct val="0"/>
            </a:spcBef>
            <a:spcAft>
              <a:spcPct val="35000"/>
            </a:spcAft>
          </a:pPr>
          <a:r>
            <a:rPr lang="en-US" sz="1800" kern="1200" dirty="0" smtClean="0"/>
            <a:t>684</a:t>
          </a:r>
          <a:endParaRPr lang="en-US" sz="1800" kern="1200" dirty="0"/>
        </a:p>
      </dsp:txBody>
      <dsp:txXfrm>
        <a:off x="2465908" y="0"/>
        <a:ext cx="2053083" cy="1339662"/>
      </dsp:txXfrm>
    </dsp:sp>
    <dsp:sp modelId="{44752D4B-1BD2-4135-A666-D596E2FEDEA6}">
      <dsp:nvSpPr>
        <dsp:cNvPr id="0" name=""/>
        <dsp:cNvSpPr/>
      </dsp:nvSpPr>
      <dsp:spPr>
        <a:xfrm>
          <a:off x="3492450" y="1416214"/>
          <a:ext cx="0" cy="306208"/>
        </a:xfrm>
        <a:prstGeom prst="line">
          <a:avLst/>
        </a:prstGeom>
        <a:noFill/>
        <a:ln w="6350" cap="flat" cmpd="sng" algn="ctr">
          <a:solidFill>
            <a:schemeClr val="accent3">
              <a:hueOff val="2331418"/>
              <a:satOff val="-34491"/>
              <a:lumOff val="6471"/>
              <a:alphaOff val="0"/>
            </a:schemeClr>
          </a:solidFill>
          <a:prstDash val="dash"/>
        </a:ln>
        <a:effectLst/>
      </dsp:spPr>
      <dsp:style>
        <a:lnRef idx="1">
          <a:scrgbClr r="0" g="0" b="0"/>
        </a:lnRef>
        <a:fillRef idx="0">
          <a:scrgbClr r="0" g="0" b="0"/>
        </a:fillRef>
        <a:effectRef idx="0">
          <a:scrgbClr r="0" g="0" b="0"/>
        </a:effectRef>
        <a:fontRef idx="minor"/>
      </dsp:style>
    </dsp:sp>
    <dsp:sp modelId="{D0E03610-8977-4F7F-AE44-D2A4F9294CF2}">
      <dsp:nvSpPr>
        <dsp:cNvPr id="0" name=""/>
        <dsp:cNvSpPr/>
      </dsp:nvSpPr>
      <dsp:spPr>
        <a:xfrm>
          <a:off x="3454174" y="1339662"/>
          <a:ext cx="76552" cy="76552"/>
        </a:xfrm>
        <a:prstGeom prst="ellipse">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jp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7/5/2021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8bb0bd1eff_2_23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6" name="Google Shape;316;g8bb0bd1eff_2_2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481367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8bb0bd1eff_2_222: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5" name="Google Shape;305;g8bb0bd1eff_2_2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01478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7" name="Date Placeholder 6"/>
          <p:cNvSpPr>
            <a:spLocks noGrp="1"/>
          </p:cNvSpPr>
          <p:nvPr>
            <p:ph type="dt" sz="half" idx="10"/>
          </p:nvPr>
        </p:nvSpPr>
        <p:spPr/>
        <p:txBody>
          <a:bodyPr/>
          <a:lstStyle/>
          <a:p>
            <a:fld id="{24E39389-D342-42C9-A280-8ADE336DA885}" type="datetime1">
              <a:rPr lang="en-US" smtClean="0"/>
              <a:t>7/5/2021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8B5ED82-9221-4209-9FC6-897FECC94D85}" type="datetime1">
              <a:rPr lang="en-US" smtClean="0"/>
              <a:t>7/5/2021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695C5F-8991-4788-8021-97F7E97CAA77}" type="datetime1">
              <a:rPr lang="en-US" smtClean="0"/>
              <a:t>7/5/2021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680732C-99B6-468D-8E86-54127C661C29}" type="datetime1">
              <a:rPr lang="en-US" smtClean="0"/>
              <a:t>7/5/2021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7/5/2021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81912" y="2638044"/>
            <a:ext cx="4271771" cy="31019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338315" y="2638044"/>
            <a:ext cx="4270247" cy="31019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7"/>
          <p:cNvSpPr>
            <a:spLocks noGrp="1"/>
          </p:cNvSpPr>
          <p:nvPr>
            <p:ph type="dt" sz="half" idx="10"/>
          </p:nvPr>
        </p:nvSpPr>
        <p:spPr/>
        <p:txBody>
          <a:bodyPr/>
          <a:lstStyle/>
          <a:p>
            <a:fld id="{2A427D05-0AAA-4191-8602-39A011BE220C}" type="datetime1">
              <a:rPr lang="en-US" smtClean="0"/>
              <a:t>7/5/2021</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7/5/2021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D562E2D-C320-4C5E-98F1-D60DBA71A352}" type="datetime1">
              <a:rPr lang="en-US" smtClean="0"/>
              <a:t>7/5/2021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7/5/2021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7/5/2021</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7/5/2021</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7/5/2021</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Layout" Target="../diagrams/layout2.xml"/><Relationship Id="rId7" Type="http://schemas.openxmlformats.org/officeDocument/2006/relationships/chart" Target="../charts/chart1.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10" Type="http://schemas.openxmlformats.org/officeDocument/2006/relationships/image" Target="../media/image4.png"/><Relationship Id="rId4" Type="http://schemas.openxmlformats.org/officeDocument/2006/relationships/diagramQuickStyle" Target="../diagrams/quickStyle2.xml"/><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5.jp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chart" Target="../charts/chart2.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hyperlink" Target="https://eartharxiv.github.io/index.html" TargetMode="External"/><Relationship Id="rId3" Type="http://schemas.openxmlformats.org/officeDocument/2006/relationships/image" Target="../media/image6.png"/><Relationship Id="rId7" Type="http://schemas.openxmlformats.org/officeDocument/2006/relationships/hyperlink" Target="http://eartharxiv.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5.jpg"/><Relationship Id="rId4" Type="http://schemas.openxmlformats.org/officeDocument/2006/relationships/image" Target="../media/image7.png"/><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40000"/>
                    </a14:imgEffect>
                  </a14:imgLayer>
                </a14:imgProps>
              </a:ext>
            </a:extLst>
          </a:blip>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1524896"/>
            <a:ext cx="8991600" cy="1645920"/>
          </a:xfrm>
          <a:solidFill>
            <a:schemeClr val="bg1">
              <a:alpha val="60000"/>
            </a:schemeClr>
          </a:solidFill>
          <a:ln w="38100" cap="sq">
            <a:solidFill>
              <a:schemeClr val="tx1"/>
            </a:solidFill>
            <a:miter lim="800000"/>
          </a:ln>
        </p:spPr>
        <p:txBody>
          <a:bodyPr anchor="ctr">
            <a:normAutofit/>
          </a:bodyPr>
          <a:lstStyle/>
          <a:p>
            <a:r>
              <a:rPr lang="en-US" dirty="0" err="1" smtClean="0">
                <a:solidFill>
                  <a:schemeClr val="tx1"/>
                </a:solidFill>
              </a:rPr>
              <a:t>Eartharxiv</a:t>
            </a:r>
            <a:r>
              <a:rPr lang="en-US" dirty="0" smtClean="0">
                <a:solidFill>
                  <a:schemeClr val="tx1"/>
                </a:solidFill>
              </a:rPr>
              <a:t>: </a:t>
            </a:r>
            <a:br>
              <a:rPr lang="en-US" dirty="0" smtClean="0">
                <a:solidFill>
                  <a:schemeClr val="tx1"/>
                </a:solidFill>
              </a:rPr>
            </a:br>
            <a:r>
              <a:rPr lang="en-US" dirty="0" smtClean="0">
                <a:solidFill>
                  <a:schemeClr val="tx1"/>
                </a:solidFill>
              </a:rPr>
              <a:t>Today and Tomorrow </a:t>
            </a:r>
            <a:endParaRPr lang="en-US" dirty="0">
              <a:solidFill>
                <a:schemeClr val="tx1"/>
              </a:solidFill>
            </a:endParaRP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1600200" y="3592746"/>
            <a:ext cx="8991600" cy="2934178"/>
          </a:xfrm>
        </p:spPr>
        <p:txBody>
          <a:bodyPr>
            <a:normAutofit lnSpcReduction="10000"/>
          </a:bodyPr>
          <a:lstStyle/>
          <a:p>
            <a:r>
              <a:rPr lang="en-US" dirty="0"/>
              <a:t>Tom Narock</a:t>
            </a:r>
            <a:r>
              <a:rPr lang="en-US" dirty="0" smtClean="0"/>
              <a:t>, Goucher College</a:t>
            </a:r>
          </a:p>
          <a:p>
            <a:r>
              <a:rPr lang="en-US" dirty="0" smtClean="0"/>
              <a:t>Rochelle </a:t>
            </a:r>
            <a:r>
              <a:rPr lang="en-US" dirty="0"/>
              <a:t>Taylor, University of Manchester </a:t>
            </a:r>
            <a:endParaRPr lang="en-US" dirty="0" smtClean="0"/>
          </a:p>
          <a:p>
            <a:r>
              <a:rPr lang="en-US" dirty="0" smtClean="0"/>
              <a:t>Evan </a:t>
            </a:r>
            <a:r>
              <a:rPr lang="en-US" dirty="0"/>
              <a:t>Goldstein, University of North Carolina at Greensboro, </a:t>
            </a:r>
            <a:endParaRPr lang="en-US" dirty="0" smtClean="0"/>
          </a:p>
          <a:p>
            <a:r>
              <a:rPr lang="en-US" dirty="0" smtClean="0"/>
              <a:t>Arthur </a:t>
            </a:r>
            <a:r>
              <a:rPr lang="en-US" dirty="0"/>
              <a:t>Boston, Murray State University </a:t>
            </a:r>
          </a:p>
          <a:p>
            <a:r>
              <a:rPr lang="en-US" dirty="0" err="1" smtClean="0"/>
              <a:t>Dasapta</a:t>
            </a:r>
            <a:r>
              <a:rPr lang="en-US" dirty="0" smtClean="0"/>
              <a:t> </a:t>
            </a:r>
            <a:r>
              <a:rPr lang="en-US" dirty="0"/>
              <a:t>Erwin </a:t>
            </a:r>
            <a:r>
              <a:rPr lang="en-US" dirty="0" err="1"/>
              <a:t>Irawan</a:t>
            </a:r>
            <a:r>
              <a:rPr lang="en-US" dirty="0"/>
              <a:t>, </a:t>
            </a:r>
            <a:r>
              <a:rPr lang="en-US" dirty="0" err="1"/>
              <a:t>Institut</a:t>
            </a:r>
            <a:r>
              <a:rPr lang="en-US" dirty="0"/>
              <a:t> </a:t>
            </a:r>
            <a:r>
              <a:rPr lang="en-US" dirty="0" err="1"/>
              <a:t>Teknologi</a:t>
            </a:r>
            <a:r>
              <a:rPr lang="en-US" dirty="0"/>
              <a:t> </a:t>
            </a:r>
            <a:r>
              <a:rPr lang="en-US" dirty="0" smtClean="0"/>
              <a:t>Bandung</a:t>
            </a:r>
          </a:p>
          <a:p>
            <a:endParaRPr lang="en-US" dirty="0">
              <a:solidFill>
                <a:srgbClr val="FFFFFF"/>
              </a:solidFill>
            </a:endParaRPr>
          </a:p>
          <a:p>
            <a:r>
              <a:rPr lang="en-US" dirty="0" smtClean="0">
                <a:solidFill>
                  <a:srgbClr val="FFFFFF"/>
                </a:solidFill>
              </a:rPr>
              <a:t>And special thanks to Chris Jackson for valuable discussions!</a:t>
            </a:r>
            <a:endParaRPr lang="en-US" dirty="0">
              <a:solidFill>
                <a:srgbClr val="FFFFFF"/>
              </a:solidFill>
            </a:endParaRPr>
          </a:p>
        </p:txBody>
      </p:sp>
    </p:spTree>
    <p:extLst>
      <p:ext uri="{BB962C8B-B14F-4D97-AF65-F5344CB8AC3E}">
        <p14:creationId xmlns:p14="http://schemas.microsoft.com/office/powerpoint/2010/main" val="24010680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5161" y="441434"/>
            <a:ext cx="3363974" cy="840828"/>
          </a:xfrm>
          <a:noFill/>
          <a:ln>
            <a:solidFill>
              <a:schemeClr val="bg1"/>
            </a:solidFill>
          </a:ln>
        </p:spPr>
        <p:txBody>
          <a:bodyPr wrap="square">
            <a:normAutofit/>
          </a:bodyPr>
          <a:lstStyle/>
          <a:p>
            <a:r>
              <a:rPr lang="en-US" dirty="0" smtClean="0">
                <a:solidFill>
                  <a:schemeClr val="bg1"/>
                </a:solidFill>
              </a:rPr>
              <a:t>Preprints</a:t>
            </a:r>
            <a:endParaRPr lang="en-US" dirty="0">
              <a:solidFill>
                <a:schemeClr val="bg1"/>
              </a:solidFill>
            </a:endParaRPr>
          </a:p>
        </p:txBody>
      </p:sp>
      <p:graphicFrame>
        <p:nvGraphicFramePr>
          <p:cNvPr id="17" name="Content Placeholder 2" descr="SmartArt Timeline graphic placeholder">
            <a:extLst>
              <a:ext uri="{FF2B5EF4-FFF2-40B4-BE49-F238E27FC236}">
                <a16:creationId xmlns:a16="http://schemas.microsoft.com/office/drawing/2014/main" id="{662D6D54-7197-47D2-9945-0EBFD0CAFE16}"/>
              </a:ext>
            </a:extLst>
          </p:cNvPr>
          <p:cNvGraphicFramePr/>
          <p:nvPr>
            <p:extLst>
              <p:ext uri="{D42A27DB-BD31-4B8C-83A1-F6EECF244321}">
                <p14:modId xmlns:p14="http://schemas.microsoft.com/office/powerpoint/2010/main" val="3503011634"/>
              </p:ext>
            </p:extLst>
          </p:nvPr>
        </p:nvGraphicFramePr>
        <p:xfrm>
          <a:off x="5693322" y="241827"/>
          <a:ext cx="5607050" cy="46893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p:cNvSpPr txBox="1"/>
          <p:nvPr/>
        </p:nvSpPr>
        <p:spPr>
          <a:xfrm>
            <a:off x="4891672" y="4309241"/>
            <a:ext cx="7062951" cy="2031325"/>
          </a:xfrm>
          <a:prstGeom prst="rect">
            <a:avLst/>
          </a:prstGeom>
          <a:noFill/>
        </p:spPr>
        <p:txBody>
          <a:bodyPr wrap="square" rtlCol="0">
            <a:spAutoFit/>
          </a:bodyPr>
          <a:lstStyle/>
          <a:p>
            <a:r>
              <a:rPr lang="en-US" dirty="0" smtClean="0"/>
              <a:t>A platform built to host pre/</a:t>
            </a:r>
            <a:r>
              <a:rPr lang="en-US" dirty="0" err="1" smtClean="0"/>
              <a:t>postprints</a:t>
            </a:r>
            <a:r>
              <a:rPr lang="en-US" dirty="0" smtClean="0"/>
              <a:t> for the Earth and Space Sciences</a:t>
            </a:r>
          </a:p>
          <a:p>
            <a:endParaRPr lang="en-US" dirty="0" smtClean="0"/>
          </a:p>
          <a:p>
            <a:pPr marL="285750" indent="-285750">
              <a:buFont typeface="Arial" panose="020B0604020202020204" pitchFamily="34" charset="0"/>
              <a:buChar char="•"/>
            </a:pPr>
            <a:r>
              <a:rPr lang="en-US" dirty="0" smtClean="0"/>
              <a:t>CDL manages the technical infrastructure</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A global community of volunteers handles moderation and governance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We do no peer-review.  We moderate for scope/metadata</a:t>
            </a:r>
            <a:endParaRPr lang="en-US" dirty="0"/>
          </a:p>
        </p:txBody>
      </p:sp>
      <p:pic>
        <p:nvPicPr>
          <p:cNvPr id="8" name="Picture 2" descr="About CC Licenses - Creative Commons">
            <a:extLst>
              <a:ext uri="{FF2B5EF4-FFF2-40B4-BE49-F238E27FC236}">
                <a16:creationId xmlns:a16="http://schemas.microsoft.com/office/drawing/2014/main" id="{EBD62BDE-1C55-4BB5-89ED-62A5D1CE79F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846503" y="6355199"/>
            <a:ext cx="1239044" cy="44980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590594" y="1594121"/>
            <a:ext cx="3473108" cy="4678204"/>
          </a:xfrm>
          <a:prstGeom prst="rect">
            <a:avLst/>
          </a:prstGeom>
          <a:noFill/>
        </p:spPr>
        <p:txBody>
          <a:bodyPr wrap="square" rtlCol="0">
            <a:spAutoFit/>
          </a:bodyPr>
          <a:lstStyle/>
          <a:p>
            <a:pPr>
              <a:buSzPts val="3000"/>
            </a:pPr>
            <a:r>
              <a:rPr lang="en-GB" sz="2000" dirty="0">
                <a:solidFill>
                  <a:schemeClr val="bg1"/>
                </a:solidFill>
              </a:rPr>
              <a:t>A </a:t>
            </a:r>
            <a:r>
              <a:rPr lang="en-GB" sz="2000" b="1" dirty="0">
                <a:solidFill>
                  <a:schemeClr val="bg1"/>
                </a:solidFill>
              </a:rPr>
              <a:t>preprint</a:t>
            </a:r>
            <a:r>
              <a:rPr lang="en-GB" sz="2000" dirty="0">
                <a:solidFill>
                  <a:schemeClr val="bg1"/>
                </a:solidFill>
              </a:rPr>
              <a:t> is a version of a scholarly paper that precedes publication in a peer-reviewed journal, typically prior to the formal, journal-led peer review process</a:t>
            </a:r>
          </a:p>
          <a:p>
            <a:pPr lvl="0"/>
            <a:endParaRPr lang="en-GB" sz="2000" dirty="0">
              <a:solidFill>
                <a:schemeClr val="bg1"/>
              </a:solidFill>
            </a:endParaRPr>
          </a:p>
          <a:p>
            <a:pPr>
              <a:buSzPts val="3000"/>
            </a:pPr>
            <a:endParaRPr lang="en-GB" sz="2000" dirty="0">
              <a:solidFill>
                <a:schemeClr val="bg1"/>
              </a:solidFill>
            </a:endParaRPr>
          </a:p>
          <a:p>
            <a:pPr>
              <a:buSzPts val="3000"/>
            </a:pPr>
            <a:r>
              <a:rPr lang="en-GB" sz="2000" dirty="0">
                <a:solidFill>
                  <a:schemeClr val="bg1"/>
                </a:solidFill>
              </a:rPr>
              <a:t>Preprints are: </a:t>
            </a:r>
            <a:endParaRPr lang="en-GB" sz="2000" dirty="0" smtClean="0">
              <a:solidFill>
                <a:schemeClr val="bg1"/>
              </a:solidFill>
            </a:endParaRPr>
          </a:p>
          <a:p>
            <a:pPr marL="514350" indent="-514350">
              <a:buSzPct val="90000"/>
              <a:buFont typeface="+mj-lt"/>
              <a:buAutoNum type="romanLcPeriod"/>
            </a:pPr>
            <a:r>
              <a:rPr lang="en-US" sz="2000" b="1" dirty="0" smtClean="0">
                <a:solidFill>
                  <a:schemeClr val="bg1"/>
                </a:solidFill>
              </a:rPr>
              <a:t>free </a:t>
            </a:r>
            <a:r>
              <a:rPr lang="en-US" sz="2000" dirty="0">
                <a:solidFill>
                  <a:schemeClr val="bg1"/>
                </a:solidFill>
              </a:rPr>
              <a:t>to submit; </a:t>
            </a:r>
            <a:endParaRPr lang="en-US" sz="2000" dirty="0" smtClean="0">
              <a:solidFill>
                <a:schemeClr val="bg1"/>
              </a:solidFill>
            </a:endParaRPr>
          </a:p>
          <a:p>
            <a:pPr marL="514350" indent="-514350">
              <a:buSzPct val="90000"/>
              <a:buFont typeface="+mj-lt"/>
              <a:buAutoNum type="romanLcPeriod"/>
            </a:pPr>
            <a:r>
              <a:rPr lang="en-US" sz="2000" b="1" dirty="0" smtClean="0">
                <a:solidFill>
                  <a:schemeClr val="bg1"/>
                </a:solidFill>
              </a:rPr>
              <a:t>fast</a:t>
            </a:r>
            <a:r>
              <a:rPr lang="en-US" sz="2000" dirty="0" smtClean="0">
                <a:solidFill>
                  <a:schemeClr val="bg1"/>
                </a:solidFill>
              </a:rPr>
              <a:t> </a:t>
            </a:r>
            <a:r>
              <a:rPr lang="en-US" sz="2000" dirty="0">
                <a:solidFill>
                  <a:schemeClr val="bg1"/>
                </a:solidFill>
              </a:rPr>
              <a:t>to publish; </a:t>
            </a:r>
            <a:endParaRPr lang="en-US" sz="2000" dirty="0" smtClean="0">
              <a:solidFill>
                <a:schemeClr val="bg1"/>
              </a:solidFill>
            </a:endParaRPr>
          </a:p>
          <a:p>
            <a:pPr marL="514350" indent="-514350">
              <a:buSzPct val="90000"/>
              <a:buFont typeface="+mj-lt"/>
              <a:buAutoNum type="romanLcPeriod"/>
            </a:pPr>
            <a:r>
              <a:rPr lang="en-US" sz="2000" b="1" dirty="0" smtClean="0">
                <a:solidFill>
                  <a:schemeClr val="bg1"/>
                </a:solidFill>
              </a:rPr>
              <a:t>open</a:t>
            </a:r>
            <a:r>
              <a:rPr lang="en-US" sz="2000" dirty="0" smtClean="0">
                <a:solidFill>
                  <a:schemeClr val="bg1"/>
                </a:solidFill>
              </a:rPr>
              <a:t> </a:t>
            </a:r>
            <a:r>
              <a:rPr lang="en-US" sz="2000" dirty="0">
                <a:solidFill>
                  <a:schemeClr val="bg1"/>
                </a:solidFill>
              </a:rPr>
              <a:t>access; and </a:t>
            </a:r>
            <a:endParaRPr lang="en-US" sz="2000" dirty="0" smtClean="0">
              <a:solidFill>
                <a:schemeClr val="bg1"/>
              </a:solidFill>
            </a:endParaRPr>
          </a:p>
          <a:p>
            <a:pPr marL="514350" indent="-514350">
              <a:buSzPct val="90000"/>
              <a:buFont typeface="+mj-lt"/>
              <a:buAutoNum type="romanLcPeriod"/>
            </a:pPr>
            <a:r>
              <a:rPr lang="en-US" sz="2000" b="1" dirty="0" smtClean="0">
                <a:solidFill>
                  <a:schemeClr val="bg1"/>
                </a:solidFill>
              </a:rPr>
              <a:t>established</a:t>
            </a:r>
            <a:r>
              <a:rPr lang="en-US" sz="2000" dirty="0" smtClean="0">
                <a:solidFill>
                  <a:schemeClr val="bg1"/>
                </a:solidFill>
              </a:rPr>
              <a:t> </a:t>
            </a:r>
            <a:r>
              <a:rPr lang="en-US" sz="2000" dirty="0">
                <a:solidFill>
                  <a:schemeClr val="bg1"/>
                </a:solidFill>
              </a:rPr>
              <a:t>in many natural sciences</a:t>
            </a:r>
          </a:p>
          <a:p>
            <a:endParaRPr lang="en-US" dirty="0">
              <a:solidFill>
                <a:schemeClr val="bg1"/>
              </a:solidFill>
            </a:endParaRPr>
          </a:p>
        </p:txBody>
      </p:sp>
      <p:sp>
        <p:nvSpPr>
          <p:cNvPr id="9" name="Title 1">
            <a:extLst>
              <a:ext uri="{FF2B5EF4-FFF2-40B4-BE49-F238E27FC236}">
                <a16:creationId xmlns:a16="http://schemas.microsoft.com/office/drawing/2014/main" id="{4CA40620-8485-4E4F-A230-AB4651ED1418}"/>
              </a:ext>
            </a:extLst>
          </p:cNvPr>
          <p:cNvSpPr txBox="1">
            <a:spLocks/>
          </p:cNvSpPr>
          <p:nvPr/>
        </p:nvSpPr>
        <p:spPr bwMode="black">
          <a:xfrm>
            <a:off x="6814860" y="367906"/>
            <a:ext cx="3363974" cy="914356"/>
          </a:xfrm>
          <a:prstGeom prst="rect">
            <a:avLst/>
          </a:prstGeom>
          <a:noFill/>
          <a:ln w="31750" cap="sq">
            <a:solidFill>
              <a:schemeClr val="tx1"/>
            </a:solidFill>
            <a:miter lim="800000"/>
          </a:ln>
        </p:spPr>
        <p:txBody>
          <a:bodyPr vert="horz" wrap="square"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mtClean="0">
                <a:solidFill>
                  <a:schemeClr val="tx1"/>
                </a:solidFill>
              </a:rPr>
              <a:t>Eartharxiv</a:t>
            </a:r>
            <a:endParaRPr lang="en-US" dirty="0">
              <a:solidFill>
                <a:schemeClr val="tx1"/>
              </a:solidFill>
            </a:endParaRPr>
          </a:p>
        </p:txBody>
      </p:sp>
    </p:spTree>
    <p:extLst>
      <p:ext uri="{BB962C8B-B14F-4D97-AF65-F5344CB8AC3E}">
        <p14:creationId xmlns:p14="http://schemas.microsoft.com/office/powerpoint/2010/main" val="34443857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09903" y="559624"/>
            <a:ext cx="5475890" cy="5016758"/>
          </a:xfrm>
          <a:prstGeom prst="rect">
            <a:avLst/>
          </a:prstGeom>
        </p:spPr>
        <p:txBody>
          <a:bodyPr wrap="square">
            <a:spAutoFit/>
          </a:bodyPr>
          <a:lstStyle/>
          <a:p>
            <a:r>
              <a:rPr lang="en-US" sz="2000" b="1" dirty="0">
                <a:solidFill>
                  <a:srgbClr val="212529"/>
                </a:solidFill>
                <a:latin typeface="Arial" panose="020B0604020202020204" pitchFamily="34" charset="0"/>
                <a:cs typeface="Arial" panose="020B0604020202020204" pitchFamily="34" charset="0"/>
              </a:rPr>
              <a:t>What does </a:t>
            </a:r>
            <a:r>
              <a:rPr lang="en-US" sz="2000" b="1" dirty="0" err="1">
                <a:solidFill>
                  <a:srgbClr val="212529"/>
                </a:solidFill>
                <a:latin typeface="Arial" panose="020B0604020202020204" pitchFamily="34" charset="0"/>
                <a:cs typeface="Arial" panose="020B0604020202020204" pitchFamily="34" charset="0"/>
              </a:rPr>
              <a:t>EarthArXiv</a:t>
            </a:r>
            <a:r>
              <a:rPr lang="en-US" sz="2000" b="1" dirty="0">
                <a:solidFill>
                  <a:srgbClr val="212529"/>
                </a:solidFill>
                <a:latin typeface="Arial" panose="020B0604020202020204" pitchFamily="34" charset="0"/>
                <a:cs typeface="Arial" panose="020B0604020202020204" pitchFamily="34" charset="0"/>
              </a:rPr>
              <a:t> </a:t>
            </a:r>
            <a:r>
              <a:rPr lang="en-US" sz="2000" b="1" u="sng" dirty="0">
                <a:solidFill>
                  <a:srgbClr val="212529"/>
                </a:solidFill>
                <a:latin typeface="Arial" panose="020B0604020202020204" pitchFamily="34" charset="0"/>
                <a:cs typeface="Arial" panose="020B0604020202020204" pitchFamily="34" charset="0"/>
              </a:rPr>
              <a:t>accept</a:t>
            </a:r>
            <a:r>
              <a:rPr lang="en-US" sz="2000" b="1" dirty="0" smtClean="0">
                <a:solidFill>
                  <a:srgbClr val="212529"/>
                </a:solidFill>
                <a:latin typeface="Arial" panose="020B0604020202020204" pitchFamily="34" charset="0"/>
                <a:cs typeface="Arial" panose="020B0604020202020204" pitchFamily="34" charset="0"/>
              </a:rPr>
              <a:t>?</a:t>
            </a:r>
          </a:p>
          <a:p>
            <a:endParaRPr lang="en-US" sz="2000" dirty="0">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latin typeface="Arial" panose="020B0604020202020204" pitchFamily="34" charset="0"/>
                <a:cs typeface="Arial" panose="020B0604020202020204" pitchFamily="34" charset="0"/>
              </a:rPr>
              <a:t> </a:t>
            </a:r>
            <a:r>
              <a:rPr lang="en-US" sz="2000" dirty="0" smtClean="0">
                <a:solidFill>
                  <a:srgbClr val="212529"/>
                </a:solidFill>
                <a:latin typeface="Arial" panose="020B0604020202020204" pitchFamily="34" charset="0"/>
                <a:cs typeface="Arial" panose="020B0604020202020204" pitchFamily="34" charset="0"/>
              </a:rPr>
              <a:t>Research articles</a:t>
            </a:r>
          </a:p>
          <a:p>
            <a:pPr fontAlgn="base">
              <a:buFont typeface="Arial" panose="020B0604020202020204" pitchFamily="34" charset="0"/>
              <a:buChar char="•"/>
            </a:pPr>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Review papers</a:t>
            </a:r>
          </a:p>
          <a:p>
            <a:pPr fontAlgn="base">
              <a:buFont typeface="Arial" panose="020B0604020202020204" pitchFamily="34" charset="0"/>
              <a:buChar char="•"/>
            </a:pPr>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Case studies</a:t>
            </a:r>
          </a:p>
          <a:p>
            <a:pPr fontAlgn="base">
              <a:buFont typeface="Arial" panose="020B0604020202020204" pitchFamily="34" charset="0"/>
              <a:buChar char="•"/>
            </a:pPr>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Technical </a:t>
            </a:r>
            <a:r>
              <a:rPr lang="en-US" sz="2000" dirty="0">
                <a:solidFill>
                  <a:srgbClr val="212529"/>
                </a:solidFill>
                <a:latin typeface="Arial" panose="020B0604020202020204" pitchFamily="34" charset="0"/>
                <a:cs typeface="Arial" panose="020B0604020202020204" pitchFamily="34" charset="0"/>
              </a:rPr>
              <a:t>notes (e.g. new </a:t>
            </a:r>
            <a:r>
              <a:rPr lang="en-US" sz="2000" dirty="0" smtClean="0">
                <a:solidFill>
                  <a:srgbClr val="212529"/>
                </a:solidFill>
                <a:latin typeface="Arial" panose="020B0604020202020204" pitchFamily="34" charset="0"/>
                <a:cs typeface="Arial" panose="020B0604020202020204" pitchFamily="34" charset="0"/>
              </a:rPr>
              <a:t>instrumentation)</a:t>
            </a:r>
          </a:p>
          <a:p>
            <a:pPr fontAlgn="base">
              <a:buFont typeface="Arial" panose="020B0604020202020204" pitchFamily="34" charset="0"/>
              <a:buChar char="•"/>
            </a:pPr>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Confirmatory studies</a:t>
            </a:r>
          </a:p>
          <a:p>
            <a:pPr fontAlgn="base">
              <a:buFont typeface="Arial" panose="020B0604020202020204" pitchFamily="34" charset="0"/>
              <a:buChar char="•"/>
            </a:pPr>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So-called </a:t>
            </a:r>
            <a:r>
              <a:rPr lang="en-US" sz="2000" dirty="0">
                <a:solidFill>
                  <a:srgbClr val="212529"/>
                </a:solidFill>
                <a:latin typeface="Arial" panose="020B0604020202020204" pitchFamily="34" charset="0"/>
                <a:cs typeface="Arial" panose="020B0604020202020204" pitchFamily="34" charset="0"/>
              </a:rPr>
              <a:t>‘null’ results (i.e. results that not </a:t>
            </a:r>
            <a:r>
              <a:rPr lang="en-US" sz="2000" dirty="0" smtClean="0">
                <a:solidFill>
                  <a:srgbClr val="212529"/>
                </a:solidFill>
                <a:latin typeface="Arial" panose="020B0604020202020204" pitchFamily="34" charset="0"/>
                <a:cs typeface="Arial" panose="020B0604020202020204" pitchFamily="34" charset="0"/>
              </a:rPr>
              <a:t>  </a:t>
            </a:r>
          </a:p>
          <a:p>
            <a:pPr fontAlgn="base"/>
            <a:r>
              <a:rPr lang="en-US" sz="2000" dirty="0" smtClean="0">
                <a:solidFill>
                  <a:srgbClr val="212529"/>
                </a:solidFill>
                <a:latin typeface="Arial" panose="020B0604020202020204" pitchFamily="34" charset="0"/>
                <a:cs typeface="Arial" panose="020B0604020202020204" pitchFamily="34" charset="0"/>
              </a:rPr>
              <a:t>   supporting </a:t>
            </a:r>
            <a:r>
              <a:rPr lang="en-US" sz="2000" dirty="0">
                <a:solidFill>
                  <a:srgbClr val="212529"/>
                </a:solidFill>
                <a:latin typeface="Arial" panose="020B0604020202020204" pitchFamily="34" charset="0"/>
                <a:cs typeface="Arial" panose="020B0604020202020204" pitchFamily="34" charset="0"/>
              </a:rPr>
              <a:t>a </a:t>
            </a:r>
            <a:r>
              <a:rPr lang="en-US" sz="2000" dirty="0" smtClean="0">
                <a:solidFill>
                  <a:srgbClr val="212529"/>
                </a:solidFill>
                <a:latin typeface="Arial" panose="020B0604020202020204" pitchFamily="34" charset="0"/>
                <a:cs typeface="Arial" panose="020B0604020202020204" pitchFamily="34" charset="0"/>
              </a:rPr>
              <a:t>hypothesis)</a:t>
            </a:r>
          </a:p>
          <a:p>
            <a:pPr fontAlgn="base"/>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Dataset description papers</a:t>
            </a:r>
            <a:endParaRPr lang="en-US" sz="2000" b="0" i="0" u="none" strike="noStrike" dirty="0">
              <a:solidFill>
                <a:srgbClr val="212529"/>
              </a:solidFill>
              <a:effectLst/>
              <a:latin typeface="Arial" panose="020B0604020202020204" pitchFamily="34" charset="0"/>
              <a:cs typeface="Arial" panose="020B0604020202020204" pitchFamily="34" charset="0"/>
            </a:endParaRPr>
          </a:p>
        </p:txBody>
      </p:sp>
      <p:sp>
        <p:nvSpPr>
          <p:cNvPr id="5" name="Rectangle 4"/>
          <p:cNvSpPr/>
          <p:nvPr/>
        </p:nvSpPr>
        <p:spPr>
          <a:xfrm>
            <a:off x="5969876" y="559624"/>
            <a:ext cx="5980386" cy="4708981"/>
          </a:xfrm>
          <a:prstGeom prst="rect">
            <a:avLst/>
          </a:prstGeom>
        </p:spPr>
        <p:txBody>
          <a:bodyPr wrap="square">
            <a:spAutoFit/>
          </a:bodyPr>
          <a:lstStyle/>
          <a:p>
            <a:r>
              <a:rPr lang="en-US" sz="2000" b="1" dirty="0">
                <a:solidFill>
                  <a:srgbClr val="212529"/>
                </a:solidFill>
                <a:latin typeface="Arial" panose="020B0604020202020204" pitchFamily="34" charset="0"/>
                <a:cs typeface="Arial" panose="020B0604020202020204" pitchFamily="34" charset="0"/>
              </a:rPr>
              <a:t>What does </a:t>
            </a:r>
            <a:r>
              <a:rPr lang="en-US" sz="2000" b="1" dirty="0" err="1">
                <a:solidFill>
                  <a:srgbClr val="212529"/>
                </a:solidFill>
                <a:latin typeface="Arial" panose="020B0604020202020204" pitchFamily="34" charset="0"/>
                <a:cs typeface="Arial" panose="020B0604020202020204" pitchFamily="34" charset="0"/>
              </a:rPr>
              <a:t>EarthArXiv</a:t>
            </a:r>
            <a:r>
              <a:rPr lang="en-US" sz="2000" b="1" dirty="0">
                <a:solidFill>
                  <a:srgbClr val="212529"/>
                </a:solidFill>
                <a:latin typeface="Arial" panose="020B0604020202020204" pitchFamily="34" charset="0"/>
                <a:cs typeface="Arial" panose="020B0604020202020204" pitchFamily="34" charset="0"/>
              </a:rPr>
              <a:t> </a:t>
            </a:r>
            <a:r>
              <a:rPr lang="en-US" sz="2000" b="1" u="sng" dirty="0">
                <a:solidFill>
                  <a:srgbClr val="212529"/>
                </a:solidFill>
                <a:latin typeface="Arial" panose="020B0604020202020204" pitchFamily="34" charset="0"/>
                <a:cs typeface="Arial" panose="020B0604020202020204" pitchFamily="34" charset="0"/>
              </a:rPr>
              <a:t>not accept</a:t>
            </a:r>
            <a:r>
              <a:rPr lang="en-US" sz="2000" b="1" dirty="0" smtClean="0">
                <a:solidFill>
                  <a:srgbClr val="212529"/>
                </a:solidFill>
                <a:latin typeface="Arial" panose="020B0604020202020204" pitchFamily="34" charset="0"/>
                <a:cs typeface="Arial" panose="020B0604020202020204" pitchFamily="34" charset="0"/>
              </a:rPr>
              <a:t>?</a:t>
            </a:r>
          </a:p>
          <a:p>
            <a:endParaRPr lang="en-US" sz="2000" dirty="0">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latin typeface="Arial" panose="020B0604020202020204" pitchFamily="34" charset="0"/>
                <a:cs typeface="Arial" panose="020B0604020202020204" pitchFamily="34" charset="0"/>
              </a:rPr>
              <a:t> </a:t>
            </a:r>
            <a:r>
              <a:rPr lang="en-US" sz="2000" dirty="0" smtClean="0">
                <a:solidFill>
                  <a:srgbClr val="212529"/>
                </a:solidFill>
                <a:latin typeface="Arial" panose="020B0604020202020204" pitchFamily="34" charset="0"/>
                <a:cs typeface="Arial" panose="020B0604020202020204" pitchFamily="34" charset="0"/>
              </a:rPr>
              <a:t>Papers </a:t>
            </a:r>
            <a:r>
              <a:rPr lang="en-US" sz="2000" dirty="0">
                <a:solidFill>
                  <a:srgbClr val="212529"/>
                </a:solidFill>
                <a:latin typeface="Arial" panose="020B0604020202020204" pitchFamily="34" charset="0"/>
                <a:cs typeface="Arial" panose="020B0604020202020204" pitchFamily="34" charset="0"/>
              </a:rPr>
              <a:t>reading as a personal attack, airing of </a:t>
            </a:r>
            <a:endParaRPr lang="en-US" sz="2000" dirty="0" smtClean="0">
              <a:solidFill>
                <a:srgbClr val="212529"/>
              </a:solidFill>
              <a:latin typeface="Arial" panose="020B0604020202020204" pitchFamily="34" charset="0"/>
              <a:cs typeface="Arial" panose="020B0604020202020204" pitchFamily="34" charset="0"/>
            </a:endParaRPr>
          </a:p>
          <a:p>
            <a:pPr fontAlgn="base"/>
            <a:r>
              <a:rPr lang="en-US" sz="2000" dirty="0">
                <a:solidFill>
                  <a:srgbClr val="212529"/>
                </a:solidFill>
                <a:latin typeface="Arial" panose="020B0604020202020204" pitchFamily="34" charset="0"/>
                <a:cs typeface="Arial" panose="020B0604020202020204" pitchFamily="34" charset="0"/>
              </a:rPr>
              <a:t> </a:t>
            </a:r>
            <a:r>
              <a:rPr lang="en-US" sz="2000" dirty="0" smtClean="0">
                <a:solidFill>
                  <a:srgbClr val="212529"/>
                </a:solidFill>
                <a:latin typeface="Arial" panose="020B0604020202020204" pitchFamily="34" charset="0"/>
                <a:cs typeface="Arial" panose="020B0604020202020204" pitchFamily="34" charset="0"/>
              </a:rPr>
              <a:t>  grievances</a:t>
            </a:r>
            <a:r>
              <a:rPr lang="en-US" sz="2000" dirty="0">
                <a:solidFill>
                  <a:srgbClr val="212529"/>
                </a:solidFill>
                <a:latin typeface="Arial" panose="020B0604020202020204" pitchFamily="34" charset="0"/>
                <a:cs typeface="Arial" panose="020B0604020202020204" pitchFamily="34" charset="0"/>
              </a:rPr>
              <a:t>, or insulting to a group/class of </a:t>
            </a:r>
            <a:endParaRPr lang="en-US" sz="2000" dirty="0" smtClean="0">
              <a:solidFill>
                <a:srgbClr val="212529"/>
              </a:solidFill>
              <a:latin typeface="Arial" panose="020B0604020202020204" pitchFamily="34" charset="0"/>
              <a:cs typeface="Arial" panose="020B0604020202020204" pitchFamily="34" charset="0"/>
            </a:endParaRPr>
          </a:p>
          <a:p>
            <a:pPr fontAlgn="base"/>
            <a:r>
              <a:rPr lang="en-US" sz="2000" dirty="0">
                <a:solidFill>
                  <a:srgbClr val="212529"/>
                </a:solidFill>
                <a:latin typeface="Arial" panose="020B0604020202020204" pitchFamily="34" charset="0"/>
                <a:cs typeface="Arial" panose="020B0604020202020204" pitchFamily="34" charset="0"/>
              </a:rPr>
              <a:t> </a:t>
            </a:r>
            <a:r>
              <a:rPr lang="en-US" sz="2000" dirty="0" smtClean="0">
                <a:solidFill>
                  <a:srgbClr val="212529"/>
                </a:solidFill>
                <a:latin typeface="Arial" panose="020B0604020202020204" pitchFamily="34" charset="0"/>
                <a:cs typeface="Arial" panose="020B0604020202020204" pitchFamily="34" charset="0"/>
              </a:rPr>
              <a:t>  people</a:t>
            </a:r>
            <a:r>
              <a:rPr lang="en-US" sz="2000" dirty="0">
                <a:solidFill>
                  <a:srgbClr val="212529"/>
                </a:solidFill>
                <a:latin typeface="Arial" panose="020B0604020202020204" pitchFamily="34" charset="0"/>
                <a:cs typeface="Arial" panose="020B0604020202020204" pitchFamily="34" charset="0"/>
              </a:rPr>
              <a:t>. Racist and derogatory language </a:t>
            </a:r>
            <a:r>
              <a:rPr lang="en-US" sz="2000" b="1" u="sng" dirty="0">
                <a:solidFill>
                  <a:srgbClr val="212529"/>
                </a:solidFill>
                <a:latin typeface="Arial" panose="020B0604020202020204" pitchFamily="34" charset="0"/>
                <a:cs typeface="Arial" panose="020B0604020202020204" pitchFamily="34" charset="0"/>
              </a:rPr>
              <a:t>will not</a:t>
            </a:r>
            <a:r>
              <a:rPr lang="en-US" sz="2000" dirty="0">
                <a:solidFill>
                  <a:srgbClr val="212529"/>
                </a:solidFill>
                <a:latin typeface="Arial" panose="020B0604020202020204" pitchFamily="34" charset="0"/>
                <a:cs typeface="Arial" panose="020B0604020202020204" pitchFamily="34" charset="0"/>
              </a:rPr>
              <a:t> </a:t>
            </a:r>
            <a:r>
              <a:rPr lang="en-US" sz="2000" dirty="0" smtClean="0">
                <a:solidFill>
                  <a:srgbClr val="212529"/>
                </a:solidFill>
                <a:latin typeface="Arial" panose="020B0604020202020204" pitchFamily="34" charset="0"/>
                <a:cs typeface="Arial" panose="020B0604020202020204" pitchFamily="34" charset="0"/>
              </a:rPr>
              <a:t> </a:t>
            </a:r>
          </a:p>
          <a:p>
            <a:pPr fontAlgn="base"/>
            <a:r>
              <a:rPr lang="en-US" sz="2000" dirty="0">
                <a:solidFill>
                  <a:srgbClr val="212529"/>
                </a:solidFill>
                <a:latin typeface="Arial" panose="020B0604020202020204" pitchFamily="34" charset="0"/>
                <a:cs typeface="Arial" panose="020B0604020202020204" pitchFamily="34" charset="0"/>
              </a:rPr>
              <a:t> </a:t>
            </a:r>
            <a:r>
              <a:rPr lang="en-US" sz="2000" dirty="0" smtClean="0">
                <a:solidFill>
                  <a:srgbClr val="212529"/>
                </a:solidFill>
                <a:latin typeface="Arial" panose="020B0604020202020204" pitchFamily="34" charset="0"/>
                <a:cs typeface="Arial" panose="020B0604020202020204" pitchFamily="34" charset="0"/>
              </a:rPr>
              <a:t>  be tolerated</a:t>
            </a:r>
          </a:p>
          <a:p>
            <a:pPr fontAlgn="base"/>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Commentaries </a:t>
            </a:r>
            <a:r>
              <a:rPr lang="en-US" sz="2000" dirty="0">
                <a:solidFill>
                  <a:srgbClr val="212529"/>
                </a:solidFill>
                <a:latin typeface="Arial" panose="020B0604020202020204" pitchFamily="34" charset="0"/>
                <a:cs typeface="Arial" panose="020B0604020202020204" pitchFamily="34" charset="0"/>
              </a:rPr>
              <a:t>and opinion </a:t>
            </a:r>
            <a:r>
              <a:rPr lang="en-US" sz="2000" dirty="0" smtClean="0">
                <a:solidFill>
                  <a:srgbClr val="212529"/>
                </a:solidFill>
                <a:latin typeface="Arial" panose="020B0604020202020204" pitchFamily="34" charset="0"/>
                <a:cs typeface="Arial" panose="020B0604020202020204" pitchFamily="34" charset="0"/>
              </a:rPr>
              <a:t>pieces</a:t>
            </a:r>
          </a:p>
          <a:p>
            <a:pPr fontAlgn="base">
              <a:buFont typeface="Arial" panose="020B0604020202020204" pitchFamily="34" charset="0"/>
              <a:buChar char="•"/>
            </a:pPr>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Posters </a:t>
            </a:r>
            <a:r>
              <a:rPr lang="en-US" sz="2000" dirty="0">
                <a:solidFill>
                  <a:srgbClr val="212529"/>
                </a:solidFill>
                <a:latin typeface="Arial" panose="020B0604020202020204" pitchFamily="34" charset="0"/>
                <a:cs typeface="Arial" panose="020B0604020202020204" pitchFamily="34" charset="0"/>
              </a:rPr>
              <a:t>(cf. </a:t>
            </a:r>
            <a:r>
              <a:rPr lang="en-US" sz="2000" dirty="0" err="1">
                <a:solidFill>
                  <a:srgbClr val="212529"/>
                </a:solidFill>
                <a:latin typeface="Arial" panose="020B0604020202020204" pitchFamily="34" charset="0"/>
                <a:cs typeface="Arial" panose="020B0604020202020204" pitchFamily="34" charset="0"/>
              </a:rPr>
              <a:t>ESSOAr</a:t>
            </a:r>
            <a:r>
              <a:rPr lang="en-US" sz="2000" dirty="0" smtClean="0">
                <a:solidFill>
                  <a:srgbClr val="212529"/>
                </a:solidFill>
                <a:latin typeface="Arial" panose="020B0604020202020204" pitchFamily="34" charset="0"/>
                <a:cs typeface="Arial" panose="020B0604020202020204" pitchFamily="34" charset="0"/>
              </a:rPr>
              <a:t>)</a:t>
            </a:r>
          </a:p>
          <a:p>
            <a:pPr fontAlgn="base">
              <a:buFont typeface="Arial" panose="020B0604020202020204" pitchFamily="34" charset="0"/>
              <a:buChar char="•"/>
            </a:pPr>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Theses </a:t>
            </a:r>
            <a:r>
              <a:rPr lang="en-US" sz="2000" dirty="0">
                <a:solidFill>
                  <a:srgbClr val="212529"/>
                </a:solidFill>
                <a:latin typeface="Arial" panose="020B0604020202020204" pitchFamily="34" charset="0"/>
                <a:cs typeface="Arial" panose="020B0604020202020204" pitchFamily="34" charset="0"/>
              </a:rPr>
              <a:t>and course </a:t>
            </a:r>
            <a:r>
              <a:rPr lang="en-US" sz="2000" dirty="0" smtClean="0">
                <a:solidFill>
                  <a:srgbClr val="212529"/>
                </a:solidFill>
                <a:latin typeface="Arial" panose="020B0604020202020204" pitchFamily="34" charset="0"/>
                <a:cs typeface="Arial" panose="020B0604020202020204" pitchFamily="34" charset="0"/>
              </a:rPr>
              <a:t>projects (see</a:t>
            </a:r>
            <a:r>
              <a:rPr lang="en-US" sz="2000" dirty="0">
                <a:solidFill>
                  <a:srgbClr val="212529"/>
                </a:solidFill>
                <a:latin typeface="Arial" panose="020B0604020202020204" pitchFamily="34" charset="0"/>
                <a:cs typeface="Arial" panose="020B0604020202020204" pitchFamily="34" charset="0"/>
              </a:rPr>
              <a:t> www.thesiscommons.org</a:t>
            </a:r>
            <a:r>
              <a:rPr lang="en-US" sz="2000" dirty="0" smtClean="0">
                <a:solidFill>
                  <a:srgbClr val="212529"/>
                </a:solidFill>
                <a:latin typeface="Arial" panose="020B0604020202020204" pitchFamily="34" charset="0"/>
                <a:cs typeface="Arial" panose="020B0604020202020204" pitchFamily="34" charset="0"/>
              </a:rPr>
              <a:t>)</a:t>
            </a:r>
          </a:p>
          <a:p>
            <a:pPr fontAlgn="base">
              <a:buFont typeface="Arial" panose="020B0604020202020204" pitchFamily="34" charset="0"/>
              <a:buChar char="•"/>
            </a:pPr>
            <a:endParaRPr lang="en-US" sz="2000" dirty="0">
              <a:solidFill>
                <a:srgbClr val="212529"/>
              </a:solidFill>
              <a:latin typeface="Arial" panose="020B0604020202020204" pitchFamily="34" charset="0"/>
              <a:cs typeface="Arial" panose="020B0604020202020204" pitchFamily="34" charset="0"/>
            </a:endParaRPr>
          </a:p>
          <a:p>
            <a:pPr fontAlgn="base">
              <a:buFont typeface="Arial" panose="020B0604020202020204" pitchFamily="34" charset="0"/>
              <a:buChar char="•"/>
            </a:pPr>
            <a:r>
              <a:rPr lang="en-US" sz="2000" dirty="0" smtClean="0">
                <a:solidFill>
                  <a:srgbClr val="212529"/>
                </a:solidFill>
                <a:latin typeface="Arial" panose="020B0604020202020204" pitchFamily="34" charset="0"/>
                <a:cs typeface="Arial" panose="020B0604020202020204" pitchFamily="34" charset="0"/>
              </a:rPr>
              <a:t> Software </a:t>
            </a:r>
            <a:r>
              <a:rPr lang="en-US" sz="2000" dirty="0">
                <a:solidFill>
                  <a:srgbClr val="212529"/>
                </a:solidFill>
                <a:latin typeface="Arial" panose="020B0604020202020204" pitchFamily="34" charset="0"/>
                <a:cs typeface="Arial" panose="020B0604020202020204" pitchFamily="34" charset="0"/>
              </a:rPr>
              <a:t>articles</a:t>
            </a:r>
            <a:endParaRPr lang="en-US" sz="2000" b="0" i="0" u="none" strike="noStrike" dirty="0">
              <a:solidFill>
                <a:srgbClr val="212529"/>
              </a:solidFill>
              <a:effectLst/>
              <a:latin typeface="Arial" panose="020B0604020202020204" pitchFamily="34" charset="0"/>
              <a:cs typeface="Arial" panose="020B0604020202020204" pitchFamily="34" charset="0"/>
            </a:endParaRPr>
          </a:p>
        </p:txBody>
      </p:sp>
      <p:sp>
        <p:nvSpPr>
          <p:cNvPr id="6" name="TextBox 5"/>
          <p:cNvSpPr txBox="1"/>
          <p:nvPr/>
        </p:nvSpPr>
        <p:spPr>
          <a:xfrm>
            <a:off x="1839311" y="5980386"/>
            <a:ext cx="8597462" cy="400110"/>
          </a:xfrm>
          <a:prstGeom prst="rect">
            <a:avLst/>
          </a:prstGeom>
          <a:noFill/>
          <a:ln>
            <a:solidFill>
              <a:schemeClr val="tx1"/>
            </a:solidFill>
          </a:ln>
        </p:spPr>
        <p:txBody>
          <a:bodyPr wrap="square" rtlCol="0">
            <a:spAutoFit/>
          </a:bodyPr>
          <a:lstStyle/>
          <a:p>
            <a:r>
              <a:rPr lang="en-US" sz="2000" dirty="0" err="1" smtClean="0">
                <a:solidFill>
                  <a:srgbClr val="FF0000"/>
                </a:solidFill>
              </a:rPr>
              <a:t>EarthArXiv</a:t>
            </a:r>
            <a:r>
              <a:rPr lang="en-US" sz="2000" dirty="0" smtClean="0">
                <a:solidFill>
                  <a:srgbClr val="FF0000"/>
                </a:solidFill>
              </a:rPr>
              <a:t> encourages the publishing of data and software alongside your paper</a:t>
            </a:r>
            <a:endParaRPr lang="en-US" sz="2000" dirty="0">
              <a:solidFill>
                <a:srgbClr val="FF0000"/>
              </a:solidFill>
            </a:endParaRPr>
          </a:p>
        </p:txBody>
      </p:sp>
      <p:pic>
        <p:nvPicPr>
          <p:cNvPr id="10" name="Picture 2" descr="About CC Licenses - Creative Commons">
            <a:extLst>
              <a:ext uri="{FF2B5EF4-FFF2-40B4-BE49-F238E27FC236}">
                <a16:creationId xmlns:a16="http://schemas.microsoft.com/office/drawing/2014/main" id="{EBD62BDE-1C55-4BB5-89ED-62A5D1CE79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04463" y="6323666"/>
            <a:ext cx="1239044" cy="4498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61482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79242" y="247969"/>
            <a:ext cx="4270248" cy="704087"/>
          </a:xfrm>
        </p:spPr>
        <p:txBody>
          <a:bodyPr/>
          <a:lstStyle/>
          <a:p>
            <a:r>
              <a:rPr lang="en-US" u="sng" dirty="0" smtClean="0"/>
              <a:t>Submissions per Year</a:t>
            </a:r>
            <a:endParaRPr lang="en-US" u="sng" dirty="0"/>
          </a:p>
        </p:txBody>
      </p:sp>
      <p:graphicFrame>
        <p:nvGraphicFramePr>
          <p:cNvPr id="17" name="Content Placeholder 2" descr="SmartArt Timeline graphic placeholder">
            <a:extLst>
              <a:ext uri="{FF2B5EF4-FFF2-40B4-BE49-F238E27FC236}">
                <a16:creationId xmlns:a16="http://schemas.microsoft.com/office/drawing/2014/main" id="{662D6D54-7197-47D2-9945-0EBFD0CAFE16}"/>
              </a:ext>
            </a:extLst>
          </p:cNvPr>
          <p:cNvGraphicFramePr/>
          <p:nvPr>
            <p:extLst>
              <p:ext uri="{D42A27DB-BD31-4B8C-83A1-F6EECF244321}">
                <p14:modId xmlns:p14="http://schemas.microsoft.com/office/powerpoint/2010/main" val="64997363"/>
              </p:ext>
            </p:extLst>
          </p:nvPr>
        </p:nvGraphicFramePr>
        <p:xfrm>
          <a:off x="744192" y="57030"/>
          <a:ext cx="4521200" cy="38276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 name="Chart 10"/>
          <p:cNvGraphicFramePr>
            <a:graphicFrameLocks/>
          </p:cNvGraphicFramePr>
          <p:nvPr>
            <p:extLst>
              <p:ext uri="{D42A27DB-BD31-4B8C-83A1-F6EECF244321}">
                <p14:modId xmlns:p14="http://schemas.microsoft.com/office/powerpoint/2010/main" val="2342626125"/>
              </p:ext>
            </p:extLst>
          </p:nvPr>
        </p:nvGraphicFramePr>
        <p:xfrm>
          <a:off x="5549462" y="452997"/>
          <a:ext cx="6180082" cy="6132786"/>
        </p:xfrm>
        <a:graphic>
          <a:graphicData uri="http://schemas.openxmlformats.org/drawingml/2006/chart">
            <c:chart xmlns:c="http://schemas.openxmlformats.org/drawingml/2006/chart" xmlns:r="http://schemas.openxmlformats.org/officeDocument/2006/relationships" r:id="rId7"/>
          </a:graphicData>
        </a:graphic>
      </p:graphicFrame>
      <p:pic>
        <p:nvPicPr>
          <p:cNvPr id="14" name="Picture 2" descr="About CC Licenses - Creative Commons">
            <a:extLst>
              <a:ext uri="{FF2B5EF4-FFF2-40B4-BE49-F238E27FC236}">
                <a16:creationId xmlns:a16="http://schemas.microsoft.com/office/drawing/2014/main" id="{EBD62BDE-1C55-4BB5-89ED-62A5D1CE79F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791534" y="124376"/>
            <a:ext cx="1239044" cy="44980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53725" y="5231077"/>
            <a:ext cx="5195737" cy="1585585"/>
          </a:xfrm>
          <a:prstGeom prst="rect">
            <a:avLst/>
          </a:prstGeom>
        </p:spPr>
      </p:pic>
      <p:pic>
        <p:nvPicPr>
          <p:cNvPr id="2" name="Picture 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2704" y="3498253"/>
            <a:ext cx="2012312" cy="1732824"/>
          </a:xfrm>
          <a:prstGeom prst="rect">
            <a:avLst/>
          </a:prstGeom>
        </p:spPr>
      </p:pic>
      <p:sp>
        <p:nvSpPr>
          <p:cNvPr id="8" name="Text Placeholder 2"/>
          <p:cNvSpPr>
            <a:spLocks noGrp="1"/>
          </p:cNvSpPr>
          <p:nvPr>
            <p:ph type="body" idx="1"/>
          </p:nvPr>
        </p:nvSpPr>
        <p:spPr>
          <a:xfrm>
            <a:off x="2555064" y="4051753"/>
            <a:ext cx="2594426" cy="704087"/>
          </a:xfrm>
        </p:spPr>
        <p:txBody>
          <a:bodyPr/>
          <a:lstStyle/>
          <a:p>
            <a:r>
              <a:rPr lang="en-US" u="sng" dirty="0" smtClean="0"/>
              <a:t>Usage Over the Past Year</a:t>
            </a:r>
            <a:endParaRPr lang="en-US" u="sng" dirty="0"/>
          </a:p>
        </p:txBody>
      </p:sp>
      <p:sp>
        <p:nvSpPr>
          <p:cNvPr id="5" name="TextBox 4"/>
          <p:cNvSpPr txBox="1"/>
          <p:nvPr/>
        </p:nvSpPr>
        <p:spPr>
          <a:xfrm>
            <a:off x="623135" y="5730136"/>
            <a:ext cx="1431449" cy="646331"/>
          </a:xfrm>
          <a:prstGeom prst="rect">
            <a:avLst/>
          </a:prstGeom>
          <a:noFill/>
        </p:spPr>
        <p:txBody>
          <a:bodyPr wrap="square" rtlCol="0">
            <a:spAutoFit/>
          </a:bodyPr>
          <a:lstStyle/>
          <a:p>
            <a:r>
              <a:rPr lang="en-US" dirty="0" smtClean="0"/>
              <a:t>COS usage not available</a:t>
            </a:r>
            <a:endParaRPr lang="en-US" dirty="0"/>
          </a:p>
        </p:txBody>
      </p:sp>
    </p:spTree>
    <p:extLst>
      <p:ext uri="{BB962C8B-B14F-4D97-AF65-F5344CB8AC3E}">
        <p14:creationId xmlns:p14="http://schemas.microsoft.com/office/powerpoint/2010/main" val="10119536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pic>
        <p:nvPicPr>
          <p:cNvPr id="318" name="Google Shape;318;p45" descr="Ãhnliches Foto"/>
          <p:cNvPicPr preferRelativeResize="0"/>
          <p:nvPr/>
        </p:nvPicPr>
        <p:blipFill rotWithShape="1">
          <a:blip r:embed="rId3">
            <a:alphaModFix/>
          </a:blip>
          <a:srcRect l="16107" t="6761" r="13035" b="7524"/>
          <a:stretch/>
        </p:blipFill>
        <p:spPr>
          <a:xfrm>
            <a:off x="426921" y="391884"/>
            <a:ext cx="1184520" cy="1432888"/>
          </a:xfrm>
          <a:prstGeom prst="rect">
            <a:avLst/>
          </a:prstGeom>
          <a:noFill/>
          <a:ln>
            <a:noFill/>
          </a:ln>
        </p:spPr>
      </p:pic>
      <p:sp>
        <p:nvSpPr>
          <p:cNvPr id="319" name="Google Shape;319;p45"/>
          <p:cNvSpPr/>
          <p:nvPr/>
        </p:nvSpPr>
        <p:spPr>
          <a:xfrm>
            <a:off x="1814642" y="508163"/>
            <a:ext cx="9746343" cy="646331"/>
          </a:xfrm>
          <a:prstGeom prst="rect">
            <a:avLst/>
          </a:prstGeom>
          <a:noFill/>
          <a:ln>
            <a:noFill/>
          </a:ln>
        </p:spPr>
        <p:txBody>
          <a:bodyPr spcFirstLastPara="1" wrap="square" lIns="91433" tIns="45700" rIns="91433" bIns="45700" anchor="t" anchorCtr="0">
            <a:noAutofit/>
          </a:bodyPr>
          <a:lstStyle/>
          <a:p>
            <a:r>
              <a:rPr lang="en" sz="3600" b="1">
                <a:solidFill>
                  <a:schemeClr val="dk1"/>
                </a:solidFill>
                <a:latin typeface="Calibri"/>
                <a:ea typeface="Calibri"/>
                <a:cs typeface="Calibri"/>
                <a:sym typeface="Calibri"/>
              </a:rPr>
              <a:t>Join us, follow us!</a:t>
            </a:r>
            <a:endParaRPr sz="1467"/>
          </a:p>
        </p:txBody>
      </p:sp>
      <p:pic>
        <p:nvPicPr>
          <p:cNvPr id="320" name="Google Shape;320;p45" descr="Bildergebnis fÃ¼r twitter logo"/>
          <p:cNvPicPr preferRelativeResize="0"/>
          <p:nvPr/>
        </p:nvPicPr>
        <p:blipFill rotWithShape="1">
          <a:blip r:embed="rId4">
            <a:alphaModFix/>
          </a:blip>
          <a:srcRect/>
          <a:stretch/>
        </p:blipFill>
        <p:spPr>
          <a:xfrm>
            <a:off x="9796606" y="823411"/>
            <a:ext cx="833513" cy="677923"/>
          </a:xfrm>
          <a:prstGeom prst="rect">
            <a:avLst/>
          </a:prstGeom>
          <a:noFill/>
          <a:ln>
            <a:noFill/>
          </a:ln>
        </p:spPr>
      </p:pic>
      <p:pic>
        <p:nvPicPr>
          <p:cNvPr id="321" name="Google Shape;321;p45" descr="Bildergebnis fÃ¼r facebook logo"/>
          <p:cNvPicPr preferRelativeResize="0"/>
          <p:nvPr/>
        </p:nvPicPr>
        <p:blipFill rotWithShape="1">
          <a:blip r:embed="rId5">
            <a:alphaModFix/>
          </a:blip>
          <a:srcRect/>
          <a:stretch/>
        </p:blipFill>
        <p:spPr>
          <a:xfrm>
            <a:off x="11032314" y="769473"/>
            <a:ext cx="726737" cy="726737"/>
          </a:xfrm>
          <a:prstGeom prst="rect">
            <a:avLst/>
          </a:prstGeom>
          <a:noFill/>
          <a:ln>
            <a:noFill/>
          </a:ln>
        </p:spPr>
      </p:pic>
      <p:sp>
        <p:nvSpPr>
          <p:cNvPr id="322" name="Google Shape;322;p45"/>
          <p:cNvSpPr/>
          <p:nvPr/>
        </p:nvSpPr>
        <p:spPr>
          <a:xfrm>
            <a:off x="9704616" y="285593"/>
            <a:ext cx="1774845" cy="461665"/>
          </a:xfrm>
          <a:prstGeom prst="rect">
            <a:avLst/>
          </a:prstGeom>
          <a:noFill/>
          <a:ln>
            <a:noFill/>
          </a:ln>
        </p:spPr>
        <p:txBody>
          <a:bodyPr spcFirstLastPara="1" wrap="square" lIns="91433" tIns="45700" rIns="91433" bIns="45700" anchor="t" anchorCtr="0">
            <a:noAutofit/>
          </a:bodyPr>
          <a:lstStyle/>
          <a:p>
            <a:r>
              <a:rPr lang="en" sz="2400" b="1">
                <a:solidFill>
                  <a:schemeClr val="dk1"/>
                </a:solidFill>
                <a:latin typeface="Calibri"/>
                <a:ea typeface="Calibri"/>
                <a:cs typeface="Calibri"/>
                <a:sym typeface="Calibri"/>
              </a:rPr>
              <a:t>@eartharxiv</a:t>
            </a:r>
            <a:endParaRPr sz="2400" b="1">
              <a:solidFill>
                <a:schemeClr val="dk1"/>
              </a:solidFill>
              <a:latin typeface="Calibri"/>
              <a:ea typeface="Calibri"/>
              <a:cs typeface="Calibri"/>
              <a:sym typeface="Calibri"/>
            </a:endParaRPr>
          </a:p>
        </p:txBody>
      </p:sp>
      <p:sp>
        <p:nvSpPr>
          <p:cNvPr id="323" name="Google Shape;323;p45"/>
          <p:cNvSpPr/>
          <p:nvPr/>
        </p:nvSpPr>
        <p:spPr>
          <a:xfrm>
            <a:off x="1814641" y="1065322"/>
            <a:ext cx="6807419" cy="1138773"/>
          </a:xfrm>
          <a:prstGeom prst="rect">
            <a:avLst/>
          </a:prstGeom>
          <a:noFill/>
          <a:ln>
            <a:noFill/>
          </a:ln>
        </p:spPr>
        <p:txBody>
          <a:bodyPr spcFirstLastPara="1" wrap="square" lIns="91433" tIns="45700" rIns="91433" bIns="45700" anchor="t" anchorCtr="0">
            <a:noAutofit/>
          </a:bodyPr>
          <a:lstStyle/>
          <a:p>
            <a:r>
              <a:rPr lang="en" sz="3467">
                <a:solidFill>
                  <a:srgbClr val="212529"/>
                </a:solidFill>
                <a:latin typeface="Calibri"/>
                <a:ea typeface="Calibri"/>
                <a:cs typeface="Calibri"/>
                <a:sym typeface="Calibri"/>
              </a:rPr>
              <a:t>Make your work BETTER!</a:t>
            </a:r>
            <a:endParaRPr sz="1467"/>
          </a:p>
          <a:p>
            <a:endParaRPr sz="3467">
              <a:solidFill>
                <a:srgbClr val="212529"/>
              </a:solidFill>
              <a:latin typeface="Calibri"/>
              <a:ea typeface="Calibri"/>
              <a:cs typeface="Calibri"/>
              <a:sym typeface="Calibri"/>
            </a:endParaRPr>
          </a:p>
        </p:txBody>
      </p:sp>
      <p:pic>
        <p:nvPicPr>
          <p:cNvPr id="324" name="Google Shape;324;p45"/>
          <p:cNvPicPr preferRelativeResize="0"/>
          <p:nvPr/>
        </p:nvPicPr>
        <p:blipFill rotWithShape="1">
          <a:blip r:embed="rId6">
            <a:alphaModFix/>
          </a:blip>
          <a:srcRect/>
          <a:stretch/>
        </p:blipFill>
        <p:spPr>
          <a:xfrm>
            <a:off x="5789430" y="1927097"/>
            <a:ext cx="6388631" cy="4354387"/>
          </a:xfrm>
          <a:prstGeom prst="rect">
            <a:avLst/>
          </a:prstGeom>
          <a:noFill/>
          <a:ln>
            <a:noFill/>
          </a:ln>
        </p:spPr>
      </p:pic>
      <p:pic>
        <p:nvPicPr>
          <p:cNvPr id="325" name="Google Shape;325;p45"/>
          <p:cNvPicPr preferRelativeResize="0"/>
          <p:nvPr/>
        </p:nvPicPr>
        <p:blipFill rotWithShape="1">
          <a:blip r:embed="rId7">
            <a:alphaModFix/>
          </a:blip>
          <a:srcRect/>
          <a:stretch/>
        </p:blipFill>
        <p:spPr>
          <a:xfrm>
            <a:off x="121309" y="2047343"/>
            <a:ext cx="5668121" cy="3130871"/>
          </a:xfrm>
          <a:prstGeom prst="rect">
            <a:avLst/>
          </a:prstGeom>
          <a:noFill/>
          <a:ln>
            <a:noFill/>
          </a:ln>
        </p:spPr>
      </p:pic>
      <p:sp>
        <p:nvSpPr>
          <p:cNvPr id="326" name="Google Shape;326;p45"/>
          <p:cNvSpPr/>
          <p:nvPr/>
        </p:nvSpPr>
        <p:spPr>
          <a:xfrm>
            <a:off x="121299" y="5400800"/>
            <a:ext cx="5345600" cy="1138800"/>
          </a:xfrm>
          <a:prstGeom prst="rect">
            <a:avLst/>
          </a:prstGeom>
          <a:noFill/>
          <a:ln>
            <a:noFill/>
          </a:ln>
        </p:spPr>
        <p:txBody>
          <a:bodyPr spcFirstLastPara="1" wrap="square" lIns="91433" tIns="45700" rIns="91433" bIns="45700" anchor="t" anchorCtr="0">
            <a:noAutofit/>
          </a:bodyPr>
          <a:lstStyle/>
          <a:p>
            <a:r>
              <a:rPr lang="en" sz="3467">
                <a:solidFill>
                  <a:schemeClr val="dk1"/>
                </a:solidFill>
                <a:latin typeface="Calibri"/>
                <a:ea typeface="Calibri"/>
                <a:cs typeface="Calibri"/>
                <a:sym typeface="Calibri"/>
              </a:rPr>
              <a:t>Preprints lead to feedback </a:t>
            </a:r>
            <a:endParaRPr sz="1467"/>
          </a:p>
          <a:p>
            <a:r>
              <a:rPr lang="en" sz="3467">
                <a:solidFill>
                  <a:schemeClr val="dk1"/>
                </a:solidFill>
                <a:latin typeface="Calibri"/>
                <a:ea typeface="Calibri"/>
                <a:cs typeface="Calibri"/>
                <a:sym typeface="Calibri"/>
              </a:rPr>
              <a:t>&amp; improve your work</a:t>
            </a:r>
            <a:endParaRPr sz="3467">
              <a:solidFill>
                <a:schemeClr val="dk1"/>
              </a:solidFill>
              <a:latin typeface="Calibri"/>
              <a:ea typeface="Calibri"/>
              <a:cs typeface="Calibri"/>
              <a:sym typeface="Calibri"/>
            </a:endParaRPr>
          </a:p>
        </p:txBody>
      </p:sp>
      <p:sp>
        <p:nvSpPr>
          <p:cNvPr id="327" name="Google Shape;327;p45"/>
          <p:cNvSpPr/>
          <p:nvPr/>
        </p:nvSpPr>
        <p:spPr>
          <a:xfrm>
            <a:off x="277794" y="3634451"/>
            <a:ext cx="5220183" cy="636605"/>
          </a:xfrm>
          <a:prstGeom prst="rect">
            <a:avLst/>
          </a:prstGeom>
          <a:noFill/>
          <a:ln w="63500" cap="flat" cmpd="sng">
            <a:solidFill>
              <a:srgbClr val="FFFF00"/>
            </a:solidFill>
            <a:prstDash val="solid"/>
            <a:miter lim="800000"/>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328" name="Google Shape;328;p45"/>
          <p:cNvSpPr/>
          <p:nvPr/>
        </p:nvSpPr>
        <p:spPr>
          <a:xfrm>
            <a:off x="6541653" y="3785986"/>
            <a:ext cx="5345548" cy="716565"/>
          </a:xfrm>
          <a:prstGeom prst="rect">
            <a:avLst/>
          </a:prstGeom>
          <a:noFill/>
          <a:ln w="63500" cap="flat" cmpd="sng">
            <a:solidFill>
              <a:srgbClr val="FFFF00"/>
            </a:solidFill>
            <a:prstDash val="solid"/>
            <a:miter lim="800000"/>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cxnSp>
        <p:nvCxnSpPr>
          <p:cNvPr id="329" name="Google Shape;329;p45"/>
          <p:cNvCxnSpPr/>
          <p:nvPr/>
        </p:nvCxnSpPr>
        <p:spPr>
          <a:xfrm>
            <a:off x="4886379" y="4247773"/>
            <a:ext cx="0" cy="1372247"/>
          </a:xfrm>
          <a:prstGeom prst="straightConnector1">
            <a:avLst/>
          </a:prstGeom>
          <a:noFill/>
          <a:ln w="63500" cap="flat" cmpd="sng">
            <a:solidFill>
              <a:srgbClr val="FFFF00"/>
            </a:solidFill>
            <a:prstDash val="solid"/>
            <a:miter lim="800000"/>
            <a:headEnd type="none" w="sm" len="sm"/>
            <a:tailEnd type="triangle" w="med" len="med"/>
          </a:ln>
        </p:spPr>
      </p:cxnSp>
      <p:cxnSp>
        <p:nvCxnSpPr>
          <p:cNvPr id="330" name="Google Shape;330;p45"/>
          <p:cNvCxnSpPr/>
          <p:nvPr/>
        </p:nvCxnSpPr>
        <p:spPr>
          <a:xfrm flipH="1">
            <a:off x="5177834" y="4502551"/>
            <a:ext cx="1363817" cy="1240523"/>
          </a:xfrm>
          <a:prstGeom prst="straightConnector1">
            <a:avLst/>
          </a:prstGeom>
          <a:noFill/>
          <a:ln w="63500" cap="flat" cmpd="sng">
            <a:solidFill>
              <a:srgbClr val="FFFF00"/>
            </a:solidFill>
            <a:prstDash val="solid"/>
            <a:miter lim="800000"/>
            <a:headEnd type="none" w="sm" len="sm"/>
            <a:tailEnd type="triangle" w="med" len="med"/>
          </a:ln>
        </p:spPr>
      </p:cxnSp>
      <p:pic>
        <p:nvPicPr>
          <p:cNvPr id="15" name="Picture 2" descr="About CC Licenses - Creative Commons">
            <a:extLst>
              <a:ext uri="{FF2B5EF4-FFF2-40B4-BE49-F238E27FC236}">
                <a16:creationId xmlns:a16="http://schemas.microsoft.com/office/drawing/2014/main" id="{EBD62BDE-1C55-4BB5-89ED-62A5D1CE79F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849429" y="6361440"/>
            <a:ext cx="1239044" cy="4498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54289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9604" y="344576"/>
            <a:ext cx="7729728" cy="874618"/>
          </a:xfrm>
        </p:spPr>
        <p:txBody>
          <a:bodyPr/>
          <a:lstStyle/>
          <a:p>
            <a:r>
              <a:rPr lang="en-US" dirty="0" smtClean="0"/>
              <a:t>Publishing after </a:t>
            </a:r>
            <a:r>
              <a:rPr lang="en-US" dirty="0" err="1" smtClean="0"/>
              <a:t>EarthArXiv</a:t>
            </a:r>
            <a:endParaRPr lang="en-US" dirty="0"/>
          </a:p>
        </p:txBody>
      </p:sp>
      <p:sp>
        <p:nvSpPr>
          <p:cNvPr id="3" name="Content Placeholder 2"/>
          <p:cNvSpPr>
            <a:spLocks noGrp="1"/>
          </p:cNvSpPr>
          <p:nvPr>
            <p:ph idx="1"/>
          </p:nvPr>
        </p:nvSpPr>
        <p:spPr>
          <a:xfrm>
            <a:off x="8074109" y="1978540"/>
            <a:ext cx="3710446" cy="1198178"/>
          </a:xfrm>
        </p:spPr>
        <p:txBody>
          <a:bodyPr>
            <a:normAutofit fontScale="92500"/>
          </a:bodyPr>
          <a:lstStyle/>
          <a:p>
            <a:r>
              <a:rPr lang="en-US" sz="2200" dirty="0" smtClean="0"/>
              <a:t>Initially, </a:t>
            </a:r>
            <a:r>
              <a:rPr lang="en-US" sz="2200" dirty="0" err="1" smtClean="0"/>
              <a:t>EarthArXiv</a:t>
            </a:r>
            <a:r>
              <a:rPr lang="en-US" sz="2200" dirty="0" smtClean="0"/>
              <a:t> saw more </a:t>
            </a:r>
            <a:r>
              <a:rPr lang="en-US" sz="2200" dirty="0" err="1" smtClean="0"/>
              <a:t>postprints</a:t>
            </a:r>
            <a:r>
              <a:rPr lang="en-US" sz="2200" dirty="0" smtClean="0"/>
              <a:t> than preprints.  </a:t>
            </a:r>
          </a:p>
          <a:p>
            <a:r>
              <a:rPr lang="en-US" sz="2200" dirty="0" smtClean="0"/>
              <a:t>Now, preprints dominate</a:t>
            </a:r>
          </a:p>
          <a:p>
            <a:endParaRPr lang="en-US" dirty="0" smtClean="0"/>
          </a:p>
        </p:txBody>
      </p:sp>
      <p:pic>
        <p:nvPicPr>
          <p:cNvPr id="4" name="Picture 2" descr="About CC Licenses - Creative Commons">
            <a:extLst>
              <a:ext uri="{FF2B5EF4-FFF2-40B4-BE49-F238E27FC236}">
                <a16:creationId xmlns:a16="http://schemas.microsoft.com/office/drawing/2014/main" id="{EBD62BDE-1C55-4BB5-89ED-62A5D1CE79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83443" y="6291512"/>
            <a:ext cx="1239044" cy="44980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lh6.googleusercontent.com/vpJUFpLgh2n2Apotb87K6lczwJcQXe9JKR10mq7DQD-515vbivTchTVRH3RH_R1CAlGKs3kk0NJOsNurwBG4qeatcou9IJCU4CvMV-OHE3Bn6Ldk48eIw0L7dlI3yOqycfXm-aoTRq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020" y="1468530"/>
            <a:ext cx="7776014" cy="221819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252249" y="3730943"/>
            <a:ext cx="11738708" cy="3077766"/>
          </a:xfrm>
          <a:prstGeom prst="rect">
            <a:avLst/>
          </a:prstGeom>
          <a:noFill/>
        </p:spPr>
        <p:txBody>
          <a:bodyPr wrap="square" rtlCol="0">
            <a:spAutoFit/>
          </a:bodyPr>
          <a:lstStyle/>
          <a:p>
            <a:pPr marL="285750" indent="-285750">
              <a:buFont typeface="Arial" panose="020B0604020202020204" pitchFamily="34" charset="0"/>
              <a:buChar char="•"/>
            </a:pPr>
            <a:r>
              <a:rPr lang="en-US" sz="2200" dirty="0" smtClean="0"/>
              <a:t>728 first authors (~30%) returned </a:t>
            </a:r>
            <a:r>
              <a:rPr lang="en-US" sz="2200" dirty="0"/>
              <a:t>to </a:t>
            </a:r>
            <a:r>
              <a:rPr lang="en-US" sz="2200" dirty="0" err="1"/>
              <a:t>EarthArXiv</a:t>
            </a:r>
            <a:r>
              <a:rPr lang="en-US" sz="2200" dirty="0"/>
              <a:t> to update </a:t>
            </a:r>
            <a:r>
              <a:rPr lang="en-US" sz="2200" dirty="0" smtClean="0"/>
              <a:t>preprint </a:t>
            </a:r>
            <a:r>
              <a:rPr lang="en-US" sz="2200" dirty="0"/>
              <a:t>info with peer reviewed DOIs</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smtClean="0"/>
              <a:t>116 of </a:t>
            </a:r>
            <a:r>
              <a:rPr lang="en-US" sz="2200" dirty="0"/>
              <a:t>those 728 DOIs </a:t>
            </a:r>
            <a:r>
              <a:rPr lang="en-US" sz="2200" dirty="0" smtClean="0"/>
              <a:t>(16%) </a:t>
            </a:r>
            <a:r>
              <a:rPr lang="en-US" sz="2200" dirty="0"/>
              <a:t>are in Open Access journals of the Directory of Open Access Journals (via </a:t>
            </a:r>
            <a:r>
              <a:rPr lang="en-US" sz="2200" dirty="0" err="1"/>
              <a:t>UnPaywall</a:t>
            </a:r>
            <a:r>
              <a:rPr lang="en-US" sz="2200" dirty="0"/>
              <a:t> API</a:t>
            </a:r>
            <a:r>
              <a:rPr lang="en-US" sz="2200" dirty="0" smtClean="0"/>
              <a:t>)</a:t>
            </a:r>
          </a:p>
          <a:p>
            <a:pPr marL="285750" indent="-285750">
              <a:buFont typeface="Arial" panose="020B0604020202020204" pitchFamily="34" charset="0"/>
              <a:buChar char="•"/>
            </a:pPr>
            <a:r>
              <a:rPr lang="en-US" sz="2200" dirty="0" smtClean="0"/>
              <a:t>598 of those 728 DOIs (82%) are in non-OA journals</a:t>
            </a:r>
          </a:p>
          <a:p>
            <a:pPr marL="285750" indent="-285750">
              <a:buFont typeface="Arial" panose="020B0604020202020204" pitchFamily="34" charset="0"/>
              <a:buChar char="•"/>
            </a:pPr>
            <a:r>
              <a:rPr lang="en-US" sz="2200" dirty="0" smtClean="0"/>
              <a:t>  84 of those 728 DOIs (12%) did not have complete information via </a:t>
            </a:r>
            <a:r>
              <a:rPr lang="en-US" sz="2200" dirty="0" err="1" smtClean="0"/>
              <a:t>UnPaywall</a:t>
            </a:r>
            <a:r>
              <a:rPr lang="en-US" sz="2200" dirty="0" smtClean="0"/>
              <a:t> API</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smtClean="0"/>
              <a:t>Open Question: What drives </a:t>
            </a:r>
            <a:r>
              <a:rPr lang="en-US" sz="2200" dirty="0" smtClean="0"/>
              <a:t>peer-reviewed </a:t>
            </a:r>
            <a:r>
              <a:rPr lang="en-US" sz="2200" dirty="0" smtClean="0"/>
              <a:t>publication decisions?</a:t>
            </a:r>
            <a:endParaRPr lang="en-US" sz="2200"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906054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439175"/>
            <a:ext cx="7729728" cy="822066"/>
          </a:xfrm>
        </p:spPr>
        <p:txBody>
          <a:bodyPr/>
          <a:lstStyle/>
          <a:p>
            <a:r>
              <a:rPr lang="en-US" dirty="0" smtClean="0"/>
              <a:t>The </a:t>
            </a:r>
            <a:r>
              <a:rPr lang="en-US" dirty="0" err="1" smtClean="0"/>
              <a:t>EarthArXiv</a:t>
            </a:r>
            <a:r>
              <a:rPr lang="en-US" dirty="0" smtClean="0"/>
              <a:t> of Tomorrow</a:t>
            </a:r>
            <a:endParaRPr lang="en-US" dirty="0"/>
          </a:p>
        </p:txBody>
      </p:sp>
      <p:sp>
        <p:nvSpPr>
          <p:cNvPr id="3" name="Content Placeholder 2"/>
          <p:cNvSpPr>
            <a:spLocks noGrp="1"/>
          </p:cNvSpPr>
          <p:nvPr>
            <p:ph idx="1"/>
          </p:nvPr>
        </p:nvSpPr>
        <p:spPr>
          <a:xfrm>
            <a:off x="651642" y="4918841"/>
            <a:ext cx="3016468" cy="1294152"/>
          </a:xfrm>
        </p:spPr>
        <p:txBody>
          <a:bodyPr>
            <a:normAutofit/>
          </a:bodyPr>
          <a:lstStyle/>
          <a:p>
            <a:r>
              <a:rPr lang="en-US" sz="2000" dirty="0" smtClean="0"/>
              <a:t>Outreach to more Earth science disciplines</a:t>
            </a:r>
            <a:endParaRPr lang="en-US" sz="2000" dirty="0"/>
          </a:p>
        </p:txBody>
      </p:sp>
      <p:graphicFrame>
        <p:nvGraphicFramePr>
          <p:cNvPr id="4" name="Chart 3"/>
          <p:cNvGraphicFramePr>
            <a:graphicFrameLocks/>
          </p:cNvGraphicFramePr>
          <p:nvPr>
            <p:extLst>
              <p:ext uri="{D42A27DB-BD31-4B8C-83A1-F6EECF244321}">
                <p14:modId xmlns:p14="http://schemas.microsoft.com/office/powerpoint/2010/main" val="2608037895"/>
              </p:ext>
            </p:extLst>
          </p:nvPr>
        </p:nvGraphicFramePr>
        <p:xfrm>
          <a:off x="651642" y="1781476"/>
          <a:ext cx="2869324" cy="2711723"/>
        </p:xfrm>
        <a:graphic>
          <a:graphicData uri="http://schemas.openxmlformats.org/drawingml/2006/chart">
            <c:chart xmlns:c="http://schemas.openxmlformats.org/drawingml/2006/chart" xmlns:r="http://schemas.openxmlformats.org/officeDocument/2006/relationships" r:id="rId2"/>
          </a:graphicData>
        </a:graphic>
      </p:graphicFrame>
      <p:sp>
        <p:nvSpPr>
          <p:cNvPr id="5" name="Content Placeholder 2"/>
          <p:cNvSpPr txBox="1">
            <a:spLocks/>
          </p:cNvSpPr>
          <p:nvPr/>
        </p:nvSpPr>
        <p:spPr>
          <a:xfrm>
            <a:off x="4803228" y="4918841"/>
            <a:ext cx="2585544" cy="129415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sz="2000" dirty="0" smtClean="0"/>
              <a:t>Better post publication support</a:t>
            </a:r>
            <a:endParaRPr lang="en-US" sz="20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9470" y="1749985"/>
            <a:ext cx="2253060" cy="2680111"/>
          </a:xfrm>
          <a:prstGeom prst="rect">
            <a:avLst/>
          </a:prstGeom>
        </p:spPr>
      </p:pic>
      <p:pic>
        <p:nvPicPr>
          <p:cNvPr id="7" name="Picture 6"/>
          <p:cNvPicPr>
            <a:picLocks noChangeAspect="1"/>
          </p:cNvPicPr>
          <p:nvPr/>
        </p:nvPicPr>
        <p:blipFill>
          <a:blip r:embed="rId4"/>
          <a:stretch>
            <a:fillRect/>
          </a:stretch>
        </p:blipFill>
        <p:spPr>
          <a:xfrm>
            <a:off x="8086395" y="1949069"/>
            <a:ext cx="3601107" cy="868688"/>
          </a:xfrm>
          <a:prstGeom prst="rect">
            <a:avLst/>
          </a:prstGeom>
        </p:spPr>
      </p:pic>
      <p:sp>
        <p:nvSpPr>
          <p:cNvPr id="8" name="Content Placeholder 2"/>
          <p:cNvSpPr txBox="1">
            <a:spLocks/>
          </p:cNvSpPr>
          <p:nvPr/>
        </p:nvSpPr>
        <p:spPr>
          <a:xfrm>
            <a:off x="8086395" y="4918841"/>
            <a:ext cx="2585544" cy="129415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sz="2000" dirty="0" smtClean="0"/>
              <a:t>Community </a:t>
            </a:r>
            <a:r>
              <a:rPr lang="en-US" sz="2000" dirty="0" smtClean="0"/>
              <a:t>review and faceted feedback</a:t>
            </a:r>
            <a:endParaRPr lang="en-US" sz="2000" dirty="0"/>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86395" y="3362325"/>
            <a:ext cx="3264777" cy="1186655"/>
          </a:xfrm>
          <a:prstGeom prst="rect">
            <a:avLst/>
          </a:prstGeom>
        </p:spPr>
      </p:pic>
    </p:spTree>
    <p:extLst>
      <p:ext uri="{BB962C8B-B14F-4D97-AF65-F5344CB8AC3E}">
        <p14:creationId xmlns:p14="http://schemas.microsoft.com/office/powerpoint/2010/main" val="16411198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A08FE6-ED3B-4E83-80A0-7F0DC2823330}"/>
              </a:ext>
            </a:extLst>
          </p:cNvPr>
          <p:cNvSpPr>
            <a:spLocks noGrp="1"/>
          </p:cNvSpPr>
          <p:nvPr>
            <p:ph type="ctrTitle"/>
          </p:nvPr>
        </p:nvSpPr>
        <p:spPr>
          <a:xfrm>
            <a:off x="429659" y="388882"/>
            <a:ext cx="10983816" cy="914401"/>
          </a:xfrm>
        </p:spPr>
        <p:txBody>
          <a:bodyPr>
            <a:normAutofit/>
          </a:bodyPr>
          <a:lstStyle/>
          <a:p>
            <a:r>
              <a:rPr lang="en-US" sz="3600" dirty="0" err="1" smtClean="0"/>
              <a:t>EarthArXiv</a:t>
            </a:r>
            <a:r>
              <a:rPr lang="en-US" sz="3600" dirty="0" smtClean="0"/>
              <a:t> Could Support… </a:t>
            </a:r>
            <a:endParaRPr lang="en-US" sz="3600" dirty="0"/>
          </a:p>
        </p:txBody>
      </p:sp>
      <p:sp>
        <p:nvSpPr>
          <p:cNvPr id="3" name="Subtitle 2">
            <a:extLst>
              <a:ext uri="{FF2B5EF4-FFF2-40B4-BE49-F238E27FC236}">
                <a16:creationId xmlns:a16="http://schemas.microsoft.com/office/drawing/2014/main" id="{4AD58D3D-5443-40F8-9939-0D9FB5B2F27A}"/>
              </a:ext>
            </a:extLst>
          </p:cNvPr>
          <p:cNvSpPr>
            <a:spLocks noGrp="1"/>
          </p:cNvSpPr>
          <p:nvPr>
            <p:ph type="subTitle" idx="1"/>
          </p:nvPr>
        </p:nvSpPr>
        <p:spPr>
          <a:xfrm>
            <a:off x="315310" y="1639614"/>
            <a:ext cx="11403724" cy="4876800"/>
          </a:xfrm>
        </p:spPr>
        <p:txBody>
          <a:bodyPr>
            <a:noAutofit/>
          </a:bodyPr>
          <a:lstStyle/>
          <a:p>
            <a:pPr marL="342900" indent="-342900" algn="l">
              <a:buFont typeface="Arial" panose="020B0604020202020204" pitchFamily="34" charset="0"/>
              <a:buChar char="•"/>
            </a:pPr>
            <a:r>
              <a:rPr lang="en-US" sz="2200" dirty="0" smtClean="0">
                <a:solidFill>
                  <a:schemeClr val="bg1"/>
                </a:solidFill>
              </a:rPr>
              <a:t>Decoupled crowdsourced peer-review, e.g. (Boston, 2020, see</a:t>
            </a:r>
            <a:r>
              <a:rPr lang="en-US" sz="2200" dirty="0">
                <a:solidFill>
                  <a:schemeClr val="bg1"/>
                </a:solidFill>
              </a:rPr>
              <a:t>: zenodo.org/record/4362655</a:t>
            </a:r>
            <a:r>
              <a:rPr lang="en-US" sz="2200" dirty="0" smtClean="0">
                <a:solidFill>
                  <a:schemeClr val="bg1"/>
                </a:solidFill>
              </a:rPr>
              <a:t>)</a:t>
            </a:r>
          </a:p>
          <a:p>
            <a:pPr marL="342900" indent="-342900" algn="l">
              <a:buFont typeface="Arial" panose="020B0604020202020204" pitchFamily="34" charset="0"/>
              <a:buChar char="•"/>
            </a:pPr>
            <a:r>
              <a:rPr lang="en-US" sz="2200" dirty="0">
                <a:solidFill>
                  <a:schemeClr val="bg1"/>
                </a:solidFill>
              </a:rPr>
              <a:t>Connections with journals that enable automated submission (along with </a:t>
            </a:r>
            <a:r>
              <a:rPr lang="en-US" sz="2200" dirty="0" smtClean="0">
                <a:solidFill>
                  <a:schemeClr val="bg1"/>
                </a:solidFill>
              </a:rPr>
              <a:t>reviews</a:t>
            </a:r>
            <a:r>
              <a:rPr lang="en-US" sz="2200" dirty="0">
                <a:solidFill>
                  <a:schemeClr val="bg1"/>
                </a:solidFill>
              </a:rPr>
              <a:t>)</a:t>
            </a:r>
          </a:p>
          <a:p>
            <a:pPr algn="l"/>
            <a:endParaRPr lang="en-US" sz="2200" dirty="0">
              <a:solidFill>
                <a:schemeClr val="bg1"/>
              </a:solidFill>
            </a:endParaRPr>
          </a:p>
        </p:txBody>
      </p:sp>
      <p:pic>
        <p:nvPicPr>
          <p:cNvPr id="1026" name="Picture 2" descr="About CC Licenses - Creative Commons">
            <a:extLst>
              <a:ext uri="{FF2B5EF4-FFF2-40B4-BE49-F238E27FC236}">
                <a16:creationId xmlns:a16="http://schemas.microsoft.com/office/drawing/2014/main" id="{EBD62BDE-1C55-4BB5-89ED-62A5D1CE79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93953" y="6229076"/>
            <a:ext cx="1239044" cy="44980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0333" y="2623134"/>
            <a:ext cx="8042467" cy="3605942"/>
          </a:xfrm>
          <a:prstGeom prst="rect">
            <a:avLst/>
          </a:prstGeom>
        </p:spPr>
      </p:pic>
      <p:sp>
        <p:nvSpPr>
          <p:cNvPr id="6" name="TextBox 5"/>
          <p:cNvSpPr txBox="1"/>
          <p:nvPr/>
        </p:nvSpPr>
        <p:spPr>
          <a:xfrm>
            <a:off x="1900333" y="6284701"/>
            <a:ext cx="4542508" cy="338554"/>
          </a:xfrm>
          <a:prstGeom prst="rect">
            <a:avLst/>
          </a:prstGeom>
          <a:noFill/>
        </p:spPr>
        <p:txBody>
          <a:bodyPr wrap="square" rtlCol="0">
            <a:spAutoFit/>
          </a:bodyPr>
          <a:lstStyle/>
          <a:p>
            <a:r>
              <a:rPr lang="en-US" sz="1600" dirty="0" smtClean="0">
                <a:solidFill>
                  <a:schemeClr val="bg1"/>
                </a:solidFill>
              </a:rPr>
              <a:t>Amazing artwork by: </a:t>
            </a:r>
            <a:r>
              <a:rPr lang="en-US" sz="1600" dirty="0" err="1">
                <a:solidFill>
                  <a:schemeClr val="bg1"/>
                </a:solidFill>
              </a:rPr>
              <a:t>Dasapta</a:t>
            </a:r>
            <a:r>
              <a:rPr lang="en-US" sz="1600" dirty="0">
                <a:solidFill>
                  <a:schemeClr val="bg1"/>
                </a:solidFill>
              </a:rPr>
              <a:t> Erwin </a:t>
            </a:r>
            <a:r>
              <a:rPr lang="en-US" sz="1600" dirty="0" err="1">
                <a:solidFill>
                  <a:schemeClr val="bg1"/>
                </a:solidFill>
              </a:rPr>
              <a:t>Irawan</a:t>
            </a:r>
            <a:endParaRPr lang="en-US" sz="1600" dirty="0">
              <a:solidFill>
                <a:schemeClr val="bg1"/>
              </a:solidFill>
            </a:endParaRPr>
          </a:p>
        </p:txBody>
      </p:sp>
    </p:spTree>
    <p:extLst>
      <p:ext uri="{BB962C8B-B14F-4D97-AF65-F5344CB8AC3E}">
        <p14:creationId xmlns:p14="http://schemas.microsoft.com/office/powerpoint/2010/main" val="15336573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8" name="Google Shape;308;p44"/>
          <p:cNvSpPr/>
          <p:nvPr/>
        </p:nvSpPr>
        <p:spPr>
          <a:xfrm>
            <a:off x="2013636" y="793495"/>
            <a:ext cx="6807419" cy="892552"/>
          </a:xfrm>
          <a:prstGeom prst="rect">
            <a:avLst/>
          </a:prstGeom>
          <a:noFill/>
          <a:ln>
            <a:noFill/>
          </a:ln>
        </p:spPr>
        <p:txBody>
          <a:bodyPr spcFirstLastPara="1" wrap="square" lIns="91433" tIns="45700" rIns="91433" bIns="45700" anchor="t" anchorCtr="0">
            <a:noAutofit/>
          </a:bodyPr>
          <a:lstStyle/>
          <a:p>
            <a:r>
              <a:rPr lang="en" sz="3467" dirty="0">
                <a:solidFill>
                  <a:srgbClr val="212529"/>
                </a:solidFill>
                <a:latin typeface="Calibri"/>
                <a:ea typeface="Calibri"/>
                <a:cs typeface="Calibri"/>
                <a:sym typeface="Calibri"/>
              </a:rPr>
              <a:t>Be part of an OPEN community!</a:t>
            </a:r>
            <a:endParaRPr sz="1467" dirty="0"/>
          </a:p>
          <a:p>
            <a:endParaRPr sz="1867" dirty="0">
              <a:solidFill>
                <a:srgbClr val="212529"/>
              </a:solidFill>
              <a:latin typeface="Calibri"/>
              <a:ea typeface="Calibri"/>
              <a:cs typeface="Calibri"/>
              <a:sym typeface="Calibri"/>
            </a:endParaRPr>
          </a:p>
        </p:txBody>
      </p:sp>
      <p:pic>
        <p:nvPicPr>
          <p:cNvPr id="309" name="Google Shape;309;p44" descr="Bildergebnis fÃ¼r twitter logo"/>
          <p:cNvPicPr preferRelativeResize="0"/>
          <p:nvPr/>
        </p:nvPicPr>
        <p:blipFill rotWithShape="1">
          <a:blip r:embed="rId3">
            <a:alphaModFix/>
          </a:blip>
          <a:srcRect/>
          <a:stretch/>
        </p:blipFill>
        <p:spPr>
          <a:xfrm>
            <a:off x="9796606" y="823411"/>
            <a:ext cx="833513" cy="677923"/>
          </a:xfrm>
          <a:prstGeom prst="rect">
            <a:avLst/>
          </a:prstGeom>
          <a:noFill/>
          <a:ln>
            <a:noFill/>
          </a:ln>
        </p:spPr>
      </p:pic>
      <p:pic>
        <p:nvPicPr>
          <p:cNvPr id="310" name="Google Shape;310;p44" descr="Bildergebnis fÃ¼r facebook logo"/>
          <p:cNvPicPr preferRelativeResize="0"/>
          <p:nvPr/>
        </p:nvPicPr>
        <p:blipFill rotWithShape="1">
          <a:blip r:embed="rId4">
            <a:alphaModFix/>
          </a:blip>
          <a:srcRect/>
          <a:stretch/>
        </p:blipFill>
        <p:spPr>
          <a:xfrm>
            <a:off x="11032314" y="769473"/>
            <a:ext cx="726737" cy="726737"/>
          </a:xfrm>
          <a:prstGeom prst="rect">
            <a:avLst/>
          </a:prstGeom>
          <a:noFill/>
          <a:ln>
            <a:noFill/>
          </a:ln>
        </p:spPr>
      </p:pic>
      <p:sp>
        <p:nvSpPr>
          <p:cNvPr id="311" name="Google Shape;311;p44"/>
          <p:cNvSpPr/>
          <p:nvPr/>
        </p:nvSpPr>
        <p:spPr>
          <a:xfrm>
            <a:off x="9704616" y="285593"/>
            <a:ext cx="1774845" cy="461665"/>
          </a:xfrm>
          <a:prstGeom prst="rect">
            <a:avLst/>
          </a:prstGeom>
          <a:noFill/>
          <a:ln>
            <a:noFill/>
          </a:ln>
        </p:spPr>
        <p:txBody>
          <a:bodyPr spcFirstLastPara="1" wrap="square" lIns="91433" tIns="45700" rIns="91433" bIns="45700" anchor="t" anchorCtr="0">
            <a:noAutofit/>
          </a:bodyPr>
          <a:lstStyle/>
          <a:p>
            <a:r>
              <a:rPr lang="en" sz="2400" b="1">
                <a:solidFill>
                  <a:schemeClr val="dk1"/>
                </a:solidFill>
                <a:latin typeface="Calibri"/>
                <a:ea typeface="Calibri"/>
                <a:cs typeface="Calibri"/>
                <a:sym typeface="Calibri"/>
              </a:rPr>
              <a:t>@eartharxiv</a:t>
            </a:r>
            <a:endParaRPr sz="2400" b="1">
              <a:solidFill>
                <a:schemeClr val="dk1"/>
              </a:solidFill>
              <a:latin typeface="Calibri"/>
              <a:ea typeface="Calibri"/>
              <a:cs typeface="Calibri"/>
              <a:sym typeface="Calibri"/>
            </a:endParaRPr>
          </a:p>
        </p:txBody>
      </p:sp>
      <p:pic>
        <p:nvPicPr>
          <p:cNvPr id="312" name="Google Shape;312;p44" descr="Ãhnliches Foto"/>
          <p:cNvPicPr preferRelativeResize="0"/>
          <p:nvPr/>
        </p:nvPicPr>
        <p:blipFill rotWithShape="1">
          <a:blip r:embed="rId5">
            <a:alphaModFix/>
          </a:blip>
          <a:srcRect l="16107" t="6761" r="13035" b="7524"/>
          <a:stretch/>
        </p:blipFill>
        <p:spPr>
          <a:xfrm>
            <a:off x="426921" y="391884"/>
            <a:ext cx="1184520" cy="1432888"/>
          </a:xfrm>
          <a:prstGeom prst="rect">
            <a:avLst/>
          </a:prstGeom>
          <a:noFill/>
          <a:ln>
            <a:noFill/>
          </a:ln>
        </p:spPr>
      </p:pic>
      <p:pic>
        <p:nvPicPr>
          <p:cNvPr id="313" name="Google Shape;313;p44"/>
          <p:cNvPicPr preferRelativeResize="0"/>
          <p:nvPr/>
        </p:nvPicPr>
        <p:blipFill rotWithShape="1">
          <a:blip r:embed="rId6">
            <a:alphaModFix/>
          </a:blip>
          <a:srcRect/>
          <a:stretch/>
        </p:blipFill>
        <p:spPr>
          <a:xfrm>
            <a:off x="426921" y="2240967"/>
            <a:ext cx="10794124" cy="2835530"/>
          </a:xfrm>
          <a:prstGeom prst="rect">
            <a:avLst/>
          </a:prstGeom>
          <a:noFill/>
          <a:ln>
            <a:noFill/>
          </a:ln>
        </p:spPr>
      </p:pic>
      <p:sp>
        <p:nvSpPr>
          <p:cNvPr id="2" name="TextBox 1"/>
          <p:cNvSpPr txBox="1"/>
          <p:nvPr/>
        </p:nvSpPr>
        <p:spPr>
          <a:xfrm>
            <a:off x="353348" y="5339076"/>
            <a:ext cx="10941269" cy="954107"/>
          </a:xfrm>
          <a:prstGeom prst="rect">
            <a:avLst/>
          </a:prstGeom>
          <a:noFill/>
        </p:spPr>
        <p:txBody>
          <a:bodyPr wrap="square" rtlCol="0">
            <a:spAutoFit/>
          </a:bodyPr>
          <a:lstStyle/>
          <a:p>
            <a:pPr algn="ctr"/>
            <a:r>
              <a:rPr lang="en-US" sz="2800" dirty="0" smtClean="0">
                <a:hlinkClick r:id="rId7"/>
              </a:rPr>
              <a:t>http://</a:t>
            </a:r>
            <a:r>
              <a:rPr lang="en-US" sz="2800" dirty="0" smtClean="0">
                <a:hlinkClick r:id="rId7"/>
              </a:rPr>
              <a:t>eartharxiv.org</a:t>
            </a:r>
            <a:r>
              <a:rPr lang="en-US" sz="2800" dirty="0" smtClean="0"/>
              <a:t> – submit/read preprints</a:t>
            </a:r>
          </a:p>
          <a:p>
            <a:pPr algn="ctr"/>
            <a:r>
              <a:rPr lang="en-US" sz="2800" dirty="0">
                <a:hlinkClick r:id="rId8"/>
              </a:rPr>
              <a:t>https://</a:t>
            </a:r>
            <a:r>
              <a:rPr lang="en-US" sz="2800" dirty="0" smtClean="0">
                <a:hlinkClick r:id="rId8"/>
              </a:rPr>
              <a:t>eartharxiv.github.io/index.html</a:t>
            </a:r>
            <a:r>
              <a:rPr lang="en-US" sz="2800" dirty="0" smtClean="0"/>
              <a:t> - community resource repository  </a:t>
            </a:r>
            <a:endParaRPr lang="en-US" sz="2800" dirty="0"/>
          </a:p>
        </p:txBody>
      </p:sp>
      <p:pic>
        <p:nvPicPr>
          <p:cNvPr id="10" name="Picture 2" descr="About CC Licenses - Creative Commons">
            <a:extLst>
              <a:ext uri="{FF2B5EF4-FFF2-40B4-BE49-F238E27FC236}">
                <a16:creationId xmlns:a16="http://schemas.microsoft.com/office/drawing/2014/main" id="{EBD62BDE-1C55-4BB5-89ED-62A5D1CE79F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032313" y="6407880"/>
            <a:ext cx="1066669" cy="3872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483369"/>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48775A23-75CA-4614-9647-C9B2CE742CA2}">
  <ds:schemaRefs>
    <ds:schemaRef ds:uri="http://purl.org/dc/elements/1.1/"/>
    <ds:schemaRef ds:uri="http://schemas.microsoft.com/office/2006/metadata/propertie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documentManagement/types"/>
    <ds:schemaRef ds:uri="71af3243-3dd4-4a8d-8c0d-dd76da1f02a5"/>
    <ds:schemaRef ds:uri="http://www.w3.org/XML/1998/namespace"/>
  </ds:schemaRefs>
</ds:datastoreItem>
</file>

<file path=customXml/itemProps3.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Parcel design</Template>
  <TotalTime>0</TotalTime>
  <Words>488</Words>
  <Application>Microsoft Office PowerPoint</Application>
  <PresentationFormat>Widescreen</PresentationFormat>
  <Paragraphs>97</Paragraphs>
  <Slides>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Gill Sans MT</vt:lpstr>
      <vt:lpstr>Parcel</vt:lpstr>
      <vt:lpstr>Eartharxiv:  Today and Tomorrow </vt:lpstr>
      <vt:lpstr>Preprints</vt:lpstr>
      <vt:lpstr>PowerPoint Presentation</vt:lpstr>
      <vt:lpstr>PowerPoint Presentation</vt:lpstr>
      <vt:lpstr>PowerPoint Presentation</vt:lpstr>
      <vt:lpstr>Publishing after EarthArXiv</vt:lpstr>
      <vt:lpstr>The EarthArXiv of Tomorrow</vt:lpstr>
      <vt:lpstr>EarthArXiv Could Support…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2021-06-01T14:55:33Z</dcterms:created>
  <dcterms:modified xsi:type="dcterms:W3CDTF">2021-07-07T16:00:27Z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